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83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4" autoAdjust="0"/>
    <p:restoredTop sz="94590" autoAdjust="0"/>
  </p:normalViewPr>
  <p:slideViewPr>
    <p:cSldViewPr snapToGrid="0" snapToObjects="1">
      <p:cViewPr varScale="1">
        <p:scale>
          <a:sx n="95" d="100"/>
          <a:sy n="95" d="100"/>
        </p:scale>
        <p:origin x="-1920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6E64FF-8C28-4D9F-8ADB-31AD1B65824F}" type="datetimeFigureOut">
              <a:rPr lang="el-GR" smtClean="0"/>
              <a:t>9/2/14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A1BBF5-AE34-4C68-84D0-4CFDFBD0400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28020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1BBF5-AE34-4C68-84D0-4CFDFBD04009}" type="slidenum">
              <a:rPr lang="el-GR" smtClean="0"/>
              <a:t>1</a:t>
            </a:fld>
            <a:endParaRPr lang="el-GR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1BBF5-AE34-4C68-84D0-4CFDFBD04009}" type="slidenum">
              <a:rPr lang="el-GR" smtClean="0"/>
              <a:t>10</a:t>
            </a:fld>
            <a:endParaRPr lang="el-G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1BBF5-AE34-4C68-84D0-4CFDFBD04009}" type="slidenum">
              <a:rPr lang="el-GR" smtClean="0"/>
              <a:t>11</a:t>
            </a:fld>
            <a:endParaRPr lang="el-G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1BBF5-AE34-4C68-84D0-4CFDFBD04009}" type="slidenum">
              <a:rPr lang="el-GR" smtClean="0"/>
              <a:t>12</a:t>
            </a:fld>
            <a:endParaRPr lang="el-G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1BBF5-AE34-4C68-84D0-4CFDFBD04009}" type="slidenum">
              <a:rPr lang="el-GR" smtClean="0"/>
              <a:t>13</a:t>
            </a:fld>
            <a:endParaRPr lang="el-GR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1BBF5-AE34-4C68-84D0-4CFDFBD04009}" type="slidenum">
              <a:rPr lang="el-GR" smtClean="0"/>
              <a:t>14</a:t>
            </a:fld>
            <a:endParaRPr lang="el-GR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1BBF5-AE34-4C68-84D0-4CFDFBD04009}" type="slidenum">
              <a:rPr lang="el-GR" smtClean="0"/>
              <a:t>15</a:t>
            </a:fld>
            <a:endParaRPr lang="el-GR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1BBF5-AE34-4C68-84D0-4CFDFBD04009}" type="slidenum">
              <a:rPr lang="el-GR" smtClean="0"/>
              <a:t>16</a:t>
            </a:fld>
            <a:endParaRPr lang="el-G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1BBF5-AE34-4C68-84D0-4CFDFBD04009}" type="slidenum">
              <a:rPr lang="el-GR" smtClean="0"/>
              <a:t>17</a:t>
            </a:fld>
            <a:endParaRPr lang="el-GR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1BBF5-AE34-4C68-84D0-4CFDFBD04009}" type="slidenum">
              <a:rPr lang="el-GR" smtClean="0"/>
              <a:t>18</a:t>
            </a:fld>
            <a:endParaRPr lang="el-GR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1BBF5-AE34-4C68-84D0-4CFDFBD04009}" type="slidenum">
              <a:rPr lang="el-GR" smtClean="0"/>
              <a:t>19</a:t>
            </a:fld>
            <a:endParaRPr lang="el-G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1BBF5-AE34-4C68-84D0-4CFDFBD04009}" type="slidenum">
              <a:rPr lang="el-GR" smtClean="0"/>
              <a:t>2</a:t>
            </a:fld>
            <a:endParaRPr lang="el-GR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1BBF5-AE34-4C68-84D0-4CFDFBD04009}" type="slidenum">
              <a:rPr lang="el-GR" smtClean="0"/>
              <a:t>20</a:t>
            </a:fld>
            <a:endParaRPr lang="el-GR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1BBF5-AE34-4C68-84D0-4CFDFBD04009}" type="slidenum">
              <a:rPr lang="el-GR" smtClean="0"/>
              <a:t>21</a:t>
            </a:fld>
            <a:endParaRPr lang="el-GR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1BBF5-AE34-4C68-84D0-4CFDFBD04009}" type="slidenum">
              <a:rPr lang="el-GR" smtClean="0"/>
              <a:t>22</a:t>
            </a:fld>
            <a:endParaRPr lang="el-GR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1BBF5-AE34-4C68-84D0-4CFDFBD04009}" type="slidenum">
              <a:rPr lang="el-GR" smtClean="0"/>
              <a:t>23</a:t>
            </a:fld>
            <a:endParaRPr lang="el-GR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1BBF5-AE34-4C68-84D0-4CFDFBD04009}" type="slidenum">
              <a:rPr lang="el-GR" smtClean="0"/>
              <a:t>24</a:t>
            </a:fld>
            <a:endParaRPr lang="el-GR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1BBF5-AE34-4C68-84D0-4CFDFBD04009}" type="slidenum">
              <a:rPr lang="el-GR" smtClean="0"/>
              <a:t>25</a:t>
            </a:fld>
            <a:endParaRPr lang="el-G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1BBF5-AE34-4C68-84D0-4CFDFBD04009}" type="slidenum">
              <a:rPr lang="el-GR" smtClean="0"/>
              <a:t>3</a:t>
            </a:fld>
            <a:endParaRPr lang="el-G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1BBF5-AE34-4C68-84D0-4CFDFBD04009}" type="slidenum">
              <a:rPr lang="el-GR" smtClean="0"/>
              <a:t>4</a:t>
            </a:fld>
            <a:endParaRPr lang="el-GR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1BBF5-AE34-4C68-84D0-4CFDFBD04009}" type="slidenum">
              <a:rPr lang="el-GR" smtClean="0"/>
              <a:t>5</a:t>
            </a:fld>
            <a:endParaRPr lang="el-GR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1BBF5-AE34-4C68-84D0-4CFDFBD04009}" type="slidenum">
              <a:rPr lang="el-GR" smtClean="0"/>
              <a:t>6</a:t>
            </a:fld>
            <a:endParaRPr lang="el-G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1BBF5-AE34-4C68-84D0-4CFDFBD04009}" type="slidenum">
              <a:rPr lang="el-GR" smtClean="0"/>
              <a:t>7</a:t>
            </a:fld>
            <a:endParaRPr lang="el-G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1BBF5-AE34-4C68-84D0-4CFDFBD04009}" type="slidenum">
              <a:rPr lang="el-GR" smtClean="0"/>
              <a:t>8</a:t>
            </a:fld>
            <a:endParaRPr lang="el-G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A1BBF5-AE34-4C68-84D0-4CFDFBD04009}" type="slidenum">
              <a:rPr lang="el-GR" smtClean="0"/>
              <a:t>9</a:t>
            </a:fld>
            <a:endParaRPr lang="el-G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l-GR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pPr/>
              <a:t>9/2/14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Footer Text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B39-B140-43FE-96DB-472A2B59CE7C}" type="datetime1">
              <a:rPr lang="en-US" smtClean="0"/>
              <a:pPr/>
              <a:t>9/2/14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BB2-27C5-458B-ABCE-839C88CF47CE}" type="datetime1">
              <a:rPr lang="en-US" smtClean="0"/>
              <a:pPr/>
              <a:t>9/2/14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pPr/>
              <a:t>9/2/14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l-GR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EA93-55E7-4DA9-90C2-089A26EEFEC4}" type="datetime1">
              <a:rPr lang="en-US" smtClean="0"/>
              <a:pPr/>
              <a:t>9/2/14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F3C7-6809-4F39-BD67-A75817BDDE0A}" type="datetime1">
              <a:rPr lang="en-US" smtClean="0"/>
              <a:pPr/>
              <a:t>9/2/14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EB24-CE78-465C-A726-91D0868FA48F}" type="datetime1">
              <a:rPr lang="en-US" smtClean="0"/>
              <a:pPr/>
              <a:t>9/2/14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ADF0-1749-4E8B-9691-B44A5F8C0895}" type="datetime1">
              <a:rPr lang="en-US" smtClean="0"/>
              <a:pPr/>
              <a:t>9/2/14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628A-A867-4937-BBE5-207DB6F9C51A}" type="datetime1">
              <a:rPr lang="en-US" smtClean="0"/>
              <a:pPr/>
              <a:t>9/2/14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l-GR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BB94-68E6-4675-A946-F1C5994EDBD7}" type="datetime1">
              <a:rPr lang="en-US" smtClean="0"/>
              <a:pPr/>
              <a:t>9/2/14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l-GR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 dirty="0" err="1" smtClean="0"/>
              <a:t>Drag</a:t>
            </a:r>
            <a:r>
              <a:rPr lang="el-GR" dirty="0" smtClean="0"/>
              <a:t> </a:t>
            </a:r>
            <a:r>
              <a:rPr lang="el-GR" dirty="0" err="1" smtClean="0"/>
              <a:t>picture</a:t>
            </a:r>
            <a:r>
              <a:rPr lang="el-GR" dirty="0" smtClean="0"/>
              <a:t> </a:t>
            </a:r>
            <a:r>
              <a:rPr lang="el-GR" dirty="0" err="1" smtClean="0"/>
              <a:t>to</a:t>
            </a:r>
            <a:r>
              <a:rPr lang="el-GR" dirty="0" smtClean="0"/>
              <a:t> </a:t>
            </a:r>
            <a:r>
              <a:rPr lang="el-GR" dirty="0" err="1" smtClean="0"/>
              <a:t>placeholder</a:t>
            </a:r>
            <a:r>
              <a:rPr lang="el-GR" dirty="0" smtClean="0"/>
              <a:t> </a:t>
            </a:r>
            <a:r>
              <a:rPr lang="el-GR" dirty="0" err="1" smtClean="0"/>
              <a:t>or</a:t>
            </a:r>
            <a:r>
              <a:rPr lang="el-GR" dirty="0" smtClean="0"/>
              <a:t> </a:t>
            </a:r>
            <a:r>
              <a:rPr lang="el-GR" dirty="0" err="1" smtClean="0"/>
              <a:t>click</a:t>
            </a:r>
            <a:r>
              <a:rPr lang="el-GR" dirty="0" smtClean="0"/>
              <a:t> </a:t>
            </a:r>
            <a:r>
              <a:rPr lang="el-GR" dirty="0" err="1" smtClean="0"/>
              <a:t>icon</a:t>
            </a:r>
            <a:r>
              <a:rPr lang="el-GR" dirty="0" smtClean="0"/>
              <a:t> </a:t>
            </a:r>
            <a:r>
              <a:rPr lang="el-GR" dirty="0" err="1" smtClean="0"/>
              <a:t>to</a:t>
            </a:r>
            <a:r>
              <a:rPr lang="el-GR" dirty="0" smtClean="0"/>
              <a:t> </a:t>
            </a:r>
            <a:r>
              <a:rPr lang="el-GR" dirty="0" err="1" smtClean="0"/>
              <a:t>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377-21E3-4835-B75D-4E2847E2750F}" type="datetime1">
              <a:rPr lang="en-US" smtClean="0"/>
              <a:pPr/>
              <a:t>9/2/14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l-GR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0C4986D-6BE9-4264-908F-02DB36FD8D6C}" type="datetime1">
              <a:rPr lang="en-US" smtClean="0"/>
              <a:pPr/>
              <a:t>9/2/14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dirty="0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3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36888"/>
            <a:ext cx="7772400" cy="1693334"/>
          </a:xfrm>
        </p:spPr>
        <p:txBody>
          <a:bodyPr/>
          <a:lstStyle/>
          <a:p>
            <a:r>
              <a:rPr lang="en-US" sz="4000" dirty="0" smtClean="0"/>
              <a:t>The genomic era: </a:t>
            </a:r>
            <a:br>
              <a:rPr lang="en-US" sz="4000" dirty="0" smtClean="0"/>
            </a:br>
            <a:r>
              <a:rPr lang="en-US" sz="4000" dirty="0" smtClean="0"/>
              <a:t>Past, Present and Future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035778"/>
            <a:ext cx="6400800" cy="2136422"/>
          </a:xfrm>
        </p:spPr>
        <p:txBody>
          <a:bodyPr>
            <a:normAutofit fontScale="92500" lnSpcReduction="20000"/>
          </a:bodyPr>
          <a:lstStyle/>
          <a:p>
            <a:r>
              <a:rPr lang="el-GR" i="1" u="sng" dirty="0" smtClean="0">
                <a:solidFill>
                  <a:schemeClr val="tx1"/>
                </a:solidFill>
                <a:latin typeface="Cambria"/>
                <a:cs typeface="Cambria"/>
              </a:rPr>
              <a:t>Μέλη ομάδας:</a:t>
            </a:r>
          </a:p>
          <a:p>
            <a:r>
              <a:rPr lang="el-GR" i="1" dirty="0" smtClean="0">
                <a:solidFill>
                  <a:schemeClr val="tx1"/>
                </a:solidFill>
                <a:latin typeface="Cambria"/>
                <a:cs typeface="Cambria"/>
              </a:rPr>
              <a:t>Βασιλόπουλος Βασίλειος</a:t>
            </a:r>
          </a:p>
          <a:p>
            <a:r>
              <a:rPr lang="el-GR" i="1" dirty="0" smtClean="0">
                <a:solidFill>
                  <a:schemeClr val="tx1"/>
                </a:solidFill>
                <a:latin typeface="Cambria"/>
                <a:cs typeface="Cambria"/>
              </a:rPr>
              <a:t>Καναβάρης Βασίλειος</a:t>
            </a:r>
          </a:p>
          <a:p>
            <a:endParaRPr lang="el-GR" i="1" dirty="0">
              <a:solidFill>
                <a:schemeClr val="tx1"/>
              </a:solidFill>
              <a:latin typeface="Cambria"/>
              <a:cs typeface="Cambria"/>
            </a:endParaRPr>
          </a:p>
          <a:p>
            <a:r>
              <a:rPr lang="el-GR" i="1" u="sng" dirty="0" smtClean="0">
                <a:solidFill>
                  <a:schemeClr val="tx1"/>
                </a:solidFill>
                <a:latin typeface="Cambria"/>
                <a:cs typeface="Cambria"/>
              </a:rPr>
              <a:t>Υπεύθυνος καθηγητής:</a:t>
            </a:r>
          </a:p>
          <a:p>
            <a:r>
              <a:rPr lang="el-GR" i="1" dirty="0" smtClean="0">
                <a:solidFill>
                  <a:schemeClr val="tx1"/>
                </a:solidFill>
                <a:latin typeface="Cambria"/>
                <a:cs typeface="Cambria"/>
              </a:rPr>
              <a:t>Λ. Αλεξόπουλος</a:t>
            </a:r>
            <a:endParaRPr lang="en-US" i="1" dirty="0">
              <a:solidFill>
                <a:schemeClr val="tx1"/>
              </a:solidFill>
              <a:latin typeface="Cambria"/>
              <a:cs typeface="Cambria"/>
            </a:endParaRPr>
          </a:p>
        </p:txBody>
      </p:sp>
      <p:pic>
        <p:nvPicPr>
          <p:cNvPr id="5" name="Picture 4" descr="ntua_logo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1778" y="142298"/>
            <a:ext cx="1251373" cy="13416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5800" y="290648"/>
            <a:ext cx="47448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Εμβιομηχανική και Βιοϊατρική Τεχνολογία</a:t>
            </a:r>
          </a:p>
          <a:p>
            <a:r>
              <a:rPr lang="el-GR" dirty="0" smtClean="0"/>
              <a:t>Ακαδημαϊκό Έτος 2013-2014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570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89789"/>
          </a:xfrm>
        </p:spPr>
        <p:txBody>
          <a:bodyPr/>
          <a:lstStyle/>
          <a:p>
            <a:r>
              <a:rPr lang="en-US" sz="4400" dirty="0" smtClean="0">
                <a:latin typeface="Cambria"/>
                <a:cs typeface="Cambria"/>
              </a:rPr>
              <a:t>Amplification</a:t>
            </a:r>
            <a:endParaRPr lang="en-US" sz="4400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l-GR" dirty="0" smtClean="0">
                <a:solidFill>
                  <a:srgbClr val="000000"/>
                </a:solidFill>
                <a:latin typeface="Cambria"/>
                <a:cs typeface="Cambria"/>
              </a:rPr>
              <a:t>Χρήση της αλυσωτής αντίδρασης πολυμερισμού (</a:t>
            </a:r>
            <a:r>
              <a:rPr lang="en-US" dirty="0" smtClean="0">
                <a:solidFill>
                  <a:srgbClr val="000000"/>
                </a:solidFill>
                <a:latin typeface="Cambria"/>
                <a:cs typeface="Cambria"/>
              </a:rPr>
              <a:t>PCR) </a:t>
            </a:r>
            <a:r>
              <a:rPr lang="el-GR" dirty="0" smtClean="0">
                <a:solidFill>
                  <a:srgbClr val="000000"/>
                </a:solidFill>
                <a:latin typeface="Cambria"/>
                <a:cs typeface="Cambria"/>
              </a:rPr>
              <a:t>για ενίσχυση του σήματος</a:t>
            </a:r>
          </a:p>
          <a:p>
            <a:pPr marL="457200" indent="-457200">
              <a:buFont typeface="+mj-lt"/>
              <a:buAutoNum type="arabicPeriod"/>
            </a:pPr>
            <a:r>
              <a:rPr lang="el-GR" dirty="0" smtClean="0">
                <a:solidFill>
                  <a:srgbClr val="000000"/>
                </a:solidFill>
                <a:latin typeface="Cambria"/>
                <a:cs typeface="Cambria"/>
              </a:rPr>
              <a:t>Εξέλιξη κάθε τμήματος </a:t>
            </a:r>
            <a:r>
              <a:rPr lang="en-US" dirty="0" smtClean="0">
                <a:solidFill>
                  <a:srgbClr val="000000"/>
                </a:solidFill>
                <a:latin typeface="Cambria"/>
                <a:cs typeface="Cambria"/>
              </a:rPr>
              <a:t>DNA </a:t>
            </a:r>
            <a:r>
              <a:rPr lang="el-GR" dirty="0" smtClean="0">
                <a:solidFill>
                  <a:srgbClr val="000000"/>
                </a:solidFill>
                <a:latin typeface="Cambria"/>
                <a:cs typeface="Cambria"/>
              </a:rPr>
              <a:t>σε </a:t>
            </a:r>
            <a:r>
              <a:rPr lang="en-US" dirty="0" smtClean="0">
                <a:solidFill>
                  <a:srgbClr val="000000"/>
                </a:solidFill>
                <a:latin typeface="Cambria"/>
                <a:cs typeface="Cambria"/>
              </a:rPr>
              <a:t>cluster </a:t>
            </a:r>
            <a:r>
              <a:rPr lang="el-GR" dirty="0" smtClean="0">
                <a:solidFill>
                  <a:srgbClr val="000000"/>
                </a:solidFill>
                <a:latin typeface="Cambria"/>
                <a:cs typeface="Cambria"/>
              </a:rPr>
              <a:t>από χιλιάδες ταυτόσημα αντίγραφα της συγκεκριμένης αλυσίδας</a:t>
            </a:r>
            <a:endParaRPr lang="el-GR" sz="2400" dirty="0" smtClean="0">
              <a:solidFill>
                <a:srgbClr val="000000"/>
              </a:solidFill>
              <a:latin typeface="Cambria"/>
              <a:cs typeface="Cambria"/>
            </a:endParaRPr>
          </a:p>
          <a:p>
            <a:pPr marL="457200" indent="-457200">
              <a:buFont typeface="+mj-lt"/>
              <a:buAutoNum type="arabicPeriod"/>
            </a:pP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Δημιουργία εκατομμυρίων ανεξάρτητων ομάδων στο κύτταρο ροής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3" cstate="print"/>
          <a:srcRect l="13346" r="1334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73000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89789"/>
          </a:xfrm>
        </p:spPr>
        <p:txBody>
          <a:bodyPr/>
          <a:lstStyle/>
          <a:p>
            <a:r>
              <a:rPr lang="en-US" sz="4400" dirty="0" smtClean="0">
                <a:latin typeface="Cambria"/>
                <a:cs typeface="Cambria"/>
              </a:rPr>
              <a:t>Readout</a:t>
            </a:r>
            <a:endParaRPr lang="en-US" sz="4400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407408" y="1600200"/>
            <a:ext cx="4279392" cy="4525963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l-GR" dirty="0" smtClean="0">
                <a:solidFill>
                  <a:srgbClr val="000000"/>
                </a:solidFill>
                <a:latin typeface="Cambria"/>
                <a:cs typeface="Cambria"/>
              </a:rPr>
              <a:t>Σύνθεση συμπληρωματικής αλυσίδας από «χρωματισμένα» νουκλεοτίδια </a:t>
            </a:r>
            <a:r>
              <a:rPr lang="en-US" dirty="0" smtClean="0">
                <a:solidFill>
                  <a:srgbClr val="000000"/>
                </a:solidFill>
                <a:latin typeface="Cambria"/>
                <a:cs typeface="Cambria"/>
              </a:rPr>
              <a:t>A,T,G,C</a:t>
            </a:r>
            <a:endParaRPr lang="el-GR" dirty="0" smtClean="0">
              <a:solidFill>
                <a:srgbClr val="000000"/>
              </a:solidFill>
              <a:latin typeface="Cambria"/>
              <a:cs typeface="Cambria"/>
            </a:endParaRPr>
          </a:p>
          <a:p>
            <a:pPr marL="457200" indent="-457200">
              <a:buFont typeface="+mj-lt"/>
              <a:buAutoNum type="arabicPeriod"/>
            </a:pPr>
            <a:r>
              <a:rPr lang="el-GR" dirty="0" smtClean="0">
                <a:solidFill>
                  <a:srgbClr val="000000"/>
                </a:solidFill>
                <a:latin typeface="Cambria"/>
                <a:cs typeface="Cambria"/>
              </a:rPr>
              <a:t>Απεικόνιση του κυττάρου μετά την ενσωμάτωση κάθε νουκλεοτιδίου</a:t>
            </a:r>
          </a:p>
          <a:p>
            <a:pPr marL="457200" indent="-457200">
              <a:buFont typeface="+mj-lt"/>
              <a:buAutoNum type="arabicPeriod"/>
            </a:pP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Διαφορετικός χρωματισμός κάθε </a:t>
            </a:r>
            <a:r>
              <a:rPr lang="en-US" sz="2400" dirty="0" smtClean="0">
                <a:solidFill>
                  <a:srgbClr val="000000"/>
                </a:solidFill>
                <a:latin typeface="Cambria"/>
                <a:cs typeface="Cambria"/>
              </a:rPr>
              <a:t>cluster 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ανάλογα με το νουκλεοτίδιο που ενσωματώθηκε</a:t>
            </a:r>
          </a:p>
          <a:p>
            <a:pPr marL="457200" indent="-457200">
              <a:buFont typeface="+mj-lt"/>
              <a:buAutoNum type="arabicPeriod"/>
            </a:pPr>
            <a:r>
              <a:rPr lang="el-GR" dirty="0" smtClean="0">
                <a:solidFill>
                  <a:srgbClr val="000000"/>
                </a:solidFill>
                <a:latin typeface="Cambria"/>
                <a:cs typeface="Cambria"/>
              </a:rPr>
              <a:t>Επανάληψη του κύκλου </a:t>
            </a:r>
            <a:r>
              <a:rPr lang="en-US" dirty="0" smtClean="0">
                <a:solidFill>
                  <a:srgbClr val="000000"/>
                </a:solidFill>
                <a:latin typeface="Cambria"/>
                <a:cs typeface="Cambria"/>
              </a:rPr>
              <a:t>readout – </a:t>
            </a:r>
            <a:r>
              <a:rPr lang="el-GR" dirty="0" smtClean="0">
                <a:solidFill>
                  <a:srgbClr val="000000"/>
                </a:solidFill>
                <a:latin typeface="Cambria"/>
                <a:cs typeface="Cambria"/>
              </a:rPr>
              <a:t>κάθε νουκλεοτίδιο που προστίθεται διαθέτει «τερματικό»</a:t>
            </a:r>
            <a:endParaRPr lang="el-GR" sz="2400" dirty="0" smtClean="0">
              <a:solidFill>
                <a:srgbClr val="000000"/>
              </a:solidFill>
              <a:latin typeface="Cambria"/>
              <a:cs typeface="Cambria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3" cstate="print"/>
          <a:srcRect t="-12738" b="-1273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54739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89789"/>
          </a:xfrm>
        </p:spPr>
        <p:txBody>
          <a:bodyPr/>
          <a:lstStyle/>
          <a:p>
            <a:r>
              <a:rPr lang="en-US" sz="4400" dirty="0" smtClean="0">
                <a:latin typeface="Cambria"/>
                <a:cs typeface="Cambria"/>
              </a:rPr>
              <a:t>DNA Sequencing cost</a:t>
            </a:r>
            <a:endParaRPr lang="en-US" sz="4400" dirty="0">
              <a:latin typeface="Cambria"/>
              <a:cs typeface="Cambria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t="1509" b="150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27134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475" y="0"/>
            <a:ext cx="8502314" cy="1189789"/>
          </a:xfrm>
        </p:spPr>
        <p:txBody>
          <a:bodyPr/>
          <a:lstStyle/>
          <a:p>
            <a:r>
              <a:rPr lang="en-US" sz="4000" dirty="0" smtClean="0">
                <a:latin typeface="Cambria"/>
                <a:cs typeface="Cambria"/>
              </a:rPr>
              <a:t>Next Generation </a:t>
            </a:r>
            <a:r>
              <a:rPr lang="en-US" sz="4000" dirty="0" smtClean="0">
                <a:latin typeface="Cambria"/>
                <a:cs typeface="Cambria"/>
              </a:rPr>
              <a:t>Sequencing</a:t>
            </a:r>
            <a:r>
              <a:rPr lang="el-GR" sz="4000" dirty="0" smtClean="0">
                <a:latin typeface="Cambria"/>
                <a:cs typeface="Cambria"/>
              </a:rPr>
              <a:t>-</a:t>
            </a:r>
            <a:r>
              <a:rPr lang="en-US" sz="4000" dirty="0" smtClean="0">
                <a:latin typeface="Cambria"/>
                <a:cs typeface="Cambria"/>
              </a:rPr>
              <a:t>NGS</a:t>
            </a:r>
            <a:r>
              <a:rPr lang="el-GR" sz="4000" dirty="0">
                <a:latin typeface="Cambria"/>
                <a:cs typeface="Cambria"/>
              </a:rPr>
              <a:t> </a:t>
            </a:r>
            <a:r>
              <a:rPr lang="el-GR" sz="4000" dirty="0" smtClean="0">
                <a:latin typeface="Cambria"/>
                <a:cs typeface="Cambria"/>
              </a:rPr>
              <a:t>(1)</a:t>
            </a:r>
            <a:endParaRPr lang="en-US" sz="4000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l-GR" dirty="0" smtClean="0">
                <a:solidFill>
                  <a:srgbClr val="000000"/>
                </a:solidFill>
                <a:latin typeface="Cambria"/>
                <a:cs typeface="Cambria"/>
              </a:rPr>
              <a:t>Βασικά </a:t>
            </a:r>
            <a:r>
              <a:rPr lang="el-GR" dirty="0" smtClean="0">
                <a:solidFill>
                  <a:srgbClr val="000000"/>
                </a:solidFill>
                <a:latin typeface="Cambria"/>
                <a:cs typeface="Cambria"/>
              </a:rPr>
              <a:t>χαρακτηριστικά των </a:t>
            </a:r>
            <a:r>
              <a:rPr lang="en-US" dirty="0" smtClean="0">
                <a:solidFill>
                  <a:srgbClr val="000000"/>
                </a:solidFill>
                <a:latin typeface="Cambria"/>
                <a:cs typeface="Cambria"/>
              </a:rPr>
              <a:t>NGS</a:t>
            </a:r>
            <a:r>
              <a:rPr lang="el-GR" dirty="0" smtClean="0">
                <a:solidFill>
                  <a:srgbClr val="000000"/>
                </a:solidFill>
                <a:latin typeface="Cambria"/>
                <a:cs typeface="Cambria"/>
              </a:rPr>
              <a:t>:</a:t>
            </a:r>
          </a:p>
          <a:p>
            <a:r>
              <a:rPr lang="el-GR" u="sng" dirty="0" smtClean="0">
                <a:solidFill>
                  <a:srgbClr val="000000"/>
                </a:solidFill>
                <a:latin typeface="Cambria"/>
                <a:cs typeface="Cambria"/>
              </a:rPr>
              <a:t>Παραγωγή τεράστιων ποσοτήτων δεδομένων σε λίγο </a:t>
            </a:r>
            <a:r>
              <a:rPr lang="el-GR" u="sng" dirty="0" smtClean="0">
                <a:solidFill>
                  <a:srgbClr val="000000"/>
                </a:solidFill>
                <a:latin typeface="Cambria"/>
                <a:cs typeface="Cambria"/>
              </a:rPr>
              <a:t>χρόνο</a:t>
            </a:r>
            <a:r>
              <a:rPr lang="el-GR" u="sng" dirty="0">
                <a:solidFill>
                  <a:srgbClr val="000000"/>
                </a:solidFill>
                <a:latin typeface="Cambria"/>
                <a:cs typeface="Cambria"/>
              </a:rPr>
              <a:t>:</a:t>
            </a:r>
            <a:endParaRPr lang="el-GR" u="sng" dirty="0" smtClean="0">
              <a:solidFill>
                <a:srgbClr val="000000"/>
              </a:solidFill>
              <a:latin typeface="Cambria"/>
              <a:cs typeface="Cambria"/>
            </a:endParaRPr>
          </a:p>
          <a:p>
            <a:pPr lvl="1"/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Επέκταση δυνατοτήτων: Αύξηση του αριθμού των αντιδράσεων ανά δείγμα </a:t>
            </a:r>
            <a:r>
              <a:rPr lang="en-US" sz="2400" dirty="0" smtClean="0">
                <a:solidFill>
                  <a:srgbClr val="000000"/>
                </a:solidFill>
                <a:latin typeface="Cambria"/>
                <a:cs typeface="Cambria"/>
              </a:rPr>
              <a:t>DNA</a:t>
            </a:r>
          </a:p>
          <a:p>
            <a:pPr lvl="1"/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Δημιουργία εκατοντάδων </a:t>
            </a:r>
            <a:r>
              <a:rPr lang="en-US" sz="2400" dirty="0" smtClean="0">
                <a:solidFill>
                  <a:srgbClr val="000000"/>
                </a:solidFill>
                <a:latin typeface="Cambria"/>
                <a:cs typeface="Cambria"/>
              </a:rPr>
              <a:t>Gb (gigabases) 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δεδομένων με ένα και μόνο τρέξιμο</a:t>
            </a:r>
          </a:p>
          <a:p>
            <a:pPr lvl="1"/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1000 φορές περισσότερα δεδομένα σε σχέση με την απλή διαδικασία </a:t>
            </a:r>
            <a:r>
              <a:rPr lang="en-US" sz="2400" dirty="0" smtClean="0">
                <a:solidFill>
                  <a:srgbClr val="000000"/>
                </a:solidFill>
                <a:latin typeface="Cambria"/>
                <a:cs typeface="Cambria"/>
              </a:rPr>
              <a:t>DNA Sequencing</a:t>
            </a:r>
            <a:endParaRPr lang="el-GR" sz="2400" dirty="0" smtClean="0">
              <a:solidFill>
                <a:srgbClr val="000000"/>
              </a:solidFill>
              <a:latin typeface="Cambria"/>
              <a:cs typeface="Cambria"/>
            </a:endParaRPr>
          </a:p>
          <a:p>
            <a:pPr lvl="1"/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Μέτρηση 5 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ανθρ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ώ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πινων γονιδιωμ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άτων 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σε 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μια βδομάδα με λιγότερο από 5000$. </a:t>
            </a:r>
          </a:p>
        </p:txBody>
      </p:sp>
    </p:spTree>
    <p:extLst>
      <p:ext uri="{BB962C8B-B14F-4D97-AF65-F5344CB8AC3E}">
        <p14:creationId xmlns:p14="http://schemas.microsoft.com/office/powerpoint/2010/main" val="2608815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470" y="-13368"/>
            <a:ext cx="8553116" cy="1189789"/>
          </a:xfrm>
        </p:spPr>
        <p:txBody>
          <a:bodyPr/>
          <a:lstStyle/>
          <a:p>
            <a:r>
              <a:rPr lang="en-US" sz="4000" dirty="0">
                <a:latin typeface="Cambria"/>
                <a:cs typeface="Cambria"/>
              </a:rPr>
              <a:t>Next Generation Sequencing</a:t>
            </a:r>
            <a:r>
              <a:rPr lang="el-GR" sz="4000" dirty="0">
                <a:latin typeface="Cambria"/>
                <a:cs typeface="Cambria"/>
              </a:rPr>
              <a:t>-</a:t>
            </a:r>
            <a:r>
              <a:rPr lang="en-US" sz="4000" dirty="0">
                <a:latin typeface="Cambria"/>
                <a:cs typeface="Cambria"/>
              </a:rPr>
              <a:t>NGS</a:t>
            </a:r>
            <a:r>
              <a:rPr lang="el-GR" sz="4000" dirty="0">
                <a:latin typeface="Cambria"/>
                <a:cs typeface="Cambria"/>
              </a:rPr>
              <a:t> </a:t>
            </a:r>
            <a:r>
              <a:rPr lang="el-GR" sz="4000" dirty="0" smtClean="0">
                <a:latin typeface="Cambria"/>
                <a:cs typeface="Cambria"/>
              </a:rPr>
              <a:t>(2)</a:t>
            </a:r>
            <a:endParaRPr lang="en-US" sz="4000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2981157"/>
          </a:xfrm>
        </p:spPr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u="sng" dirty="0" smtClean="0">
                <a:solidFill>
                  <a:srgbClr val="000000"/>
                </a:solidFill>
                <a:latin typeface="Cambria"/>
                <a:cs typeface="Cambria"/>
              </a:rPr>
              <a:t>Multiplexing:</a:t>
            </a:r>
            <a:r>
              <a:rPr lang="en-US" dirty="0" smtClean="0">
                <a:solidFill>
                  <a:srgbClr val="000000"/>
                </a:solidFill>
                <a:latin typeface="Cambria"/>
                <a:cs typeface="Cambria"/>
              </a:rPr>
              <a:t> </a:t>
            </a:r>
            <a:r>
              <a:rPr lang="el-GR" dirty="0" smtClean="0">
                <a:solidFill>
                  <a:srgbClr val="000000"/>
                </a:solidFill>
                <a:latin typeface="Cambria"/>
                <a:cs typeface="Cambria"/>
              </a:rPr>
              <a:t>Δυνατότητα μέτρησης πολλών δειγμάτων σε ένα πείραμα</a:t>
            </a:r>
            <a:r>
              <a:rPr lang="en-US" dirty="0">
                <a:solidFill>
                  <a:srgbClr val="000000"/>
                </a:solidFill>
                <a:latin typeface="Cambria"/>
                <a:cs typeface="Cambria"/>
              </a:rPr>
              <a:t> </a:t>
            </a:r>
            <a:r>
              <a:rPr lang="el-GR" dirty="0" smtClean="0">
                <a:solidFill>
                  <a:srgbClr val="000000"/>
                </a:solidFill>
                <a:latin typeface="Cambria"/>
                <a:cs typeface="Cambria"/>
              </a:rPr>
              <a:t>με χρήση </a:t>
            </a:r>
            <a:r>
              <a:rPr lang="en-US" dirty="0" smtClean="0">
                <a:solidFill>
                  <a:srgbClr val="000000"/>
                </a:solidFill>
                <a:latin typeface="Cambria"/>
                <a:cs typeface="Cambria"/>
              </a:rPr>
              <a:t>barcodes</a:t>
            </a:r>
            <a:endParaRPr lang="el-GR" dirty="0" smtClean="0">
              <a:solidFill>
                <a:srgbClr val="000000"/>
              </a:solidFill>
              <a:latin typeface="Cambria"/>
              <a:cs typeface="Cambria"/>
            </a:endParaRPr>
          </a:p>
          <a:p>
            <a:pPr>
              <a:buFont typeface="Arial"/>
              <a:buChar char="•"/>
            </a:pPr>
            <a:r>
              <a:rPr lang="el-GR" sz="2400" u="sng" dirty="0" smtClean="0">
                <a:solidFill>
                  <a:srgbClr val="000000"/>
                </a:solidFill>
                <a:latin typeface="Cambria"/>
                <a:cs typeface="Cambria"/>
              </a:rPr>
              <a:t>Εκτίμηση της δραστηριότητας του </a:t>
            </a:r>
            <a:r>
              <a:rPr lang="en-US" sz="2400" u="sng" dirty="0" smtClean="0">
                <a:solidFill>
                  <a:srgbClr val="000000"/>
                </a:solidFill>
                <a:latin typeface="Cambria"/>
                <a:cs typeface="Cambria"/>
              </a:rPr>
              <a:t>RNA </a:t>
            </a:r>
            <a:r>
              <a:rPr lang="el-GR" sz="2400" u="sng" dirty="0" smtClean="0">
                <a:solidFill>
                  <a:srgbClr val="000000"/>
                </a:solidFill>
                <a:latin typeface="Cambria"/>
                <a:cs typeface="Cambria"/>
              </a:rPr>
              <a:t>με μεγαλύτερη ακρίβεια</a:t>
            </a:r>
            <a:endParaRPr lang="en-US" sz="2400" u="sng" dirty="0">
              <a:solidFill>
                <a:srgbClr val="000000"/>
              </a:solidFill>
              <a:latin typeface="Cambria"/>
              <a:cs typeface="Cambria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 rotWithShape="1">
          <a:blip r:embed="rId3" cstate="print"/>
          <a:srcRect l="-1159" t="21170" r="51093" b="25182"/>
          <a:stretch/>
        </p:blipFill>
        <p:spPr>
          <a:xfrm>
            <a:off x="457200" y="1600200"/>
            <a:ext cx="4119828" cy="2981157"/>
          </a:xfrm>
        </p:spPr>
      </p:pic>
      <p:sp>
        <p:nvSpPr>
          <p:cNvPr id="6" name="TextBox 5"/>
          <p:cNvSpPr txBox="1"/>
          <p:nvPr/>
        </p:nvSpPr>
        <p:spPr>
          <a:xfrm>
            <a:off x="457200" y="4581357"/>
            <a:ext cx="82296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l-GR" sz="2400" u="sng" dirty="0" smtClean="0">
                <a:latin typeface="Cambria"/>
                <a:cs typeface="Cambria"/>
              </a:rPr>
              <a:t>Ρυθμιζόμενη ανάλυση:</a:t>
            </a:r>
            <a:r>
              <a:rPr lang="el-GR" sz="2400" dirty="0" smtClean="0">
                <a:latin typeface="Cambria"/>
                <a:cs typeface="Cambria"/>
              </a:rPr>
              <a:t> Ρύθμιση </a:t>
            </a:r>
            <a:r>
              <a:rPr lang="en-US" sz="2400" dirty="0" smtClean="0">
                <a:latin typeface="Cambria"/>
                <a:cs typeface="Cambria"/>
              </a:rPr>
              <a:t>overlap (</a:t>
            </a:r>
            <a:r>
              <a:rPr lang="el-GR" sz="2400" dirty="0" smtClean="0">
                <a:latin typeface="Cambria"/>
                <a:cs typeface="Cambria"/>
              </a:rPr>
              <a:t>αριθμός αναγνώσεων για την μέτρηση κάθε βάσης) ανάλογα με τις ανάγκες σε ακρίβεια</a:t>
            </a:r>
            <a:endParaRPr lang="en-US" sz="2400" u="sng" dirty="0"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7649867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579" y="0"/>
            <a:ext cx="8499642" cy="1189789"/>
          </a:xfrm>
        </p:spPr>
        <p:txBody>
          <a:bodyPr/>
          <a:lstStyle/>
          <a:p>
            <a:r>
              <a:rPr lang="en-US" sz="4000" dirty="0">
                <a:latin typeface="Cambria"/>
                <a:cs typeface="Cambria"/>
              </a:rPr>
              <a:t>Next Generation Sequencing</a:t>
            </a:r>
            <a:r>
              <a:rPr lang="el-GR" sz="4000" dirty="0">
                <a:latin typeface="Cambria"/>
                <a:cs typeface="Cambria"/>
              </a:rPr>
              <a:t>-</a:t>
            </a:r>
            <a:r>
              <a:rPr lang="en-US" sz="4000" dirty="0">
                <a:latin typeface="Cambria"/>
                <a:cs typeface="Cambria"/>
              </a:rPr>
              <a:t>NGS</a:t>
            </a:r>
            <a:r>
              <a:rPr lang="el-GR" sz="4000" dirty="0">
                <a:latin typeface="Cambria"/>
                <a:cs typeface="Cambria"/>
              </a:rPr>
              <a:t> </a:t>
            </a:r>
            <a:r>
              <a:rPr lang="el-GR" sz="4000" dirty="0" smtClean="0">
                <a:latin typeface="Cambria"/>
                <a:cs typeface="Cambria"/>
              </a:rPr>
              <a:t>(3)</a:t>
            </a:r>
            <a:endParaRPr lang="en-US" sz="4000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>
                <a:solidFill>
                  <a:srgbClr val="000000"/>
                </a:solidFill>
                <a:latin typeface="Cambria"/>
                <a:cs typeface="Cambria"/>
              </a:rPr>
              <a:t>Whole-Genome Sequencing:</a:t>
            </a:r>
          </a:p>
          <a:p>
            <a:pPr lvl="1"/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Παροχή 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δυνατότητας μέτρησης ολόκληρου του γονιδιώματος ενός οργανισμού σε ελάχιστο χρονικό διάστημα</a:t>
            </a:r>
            <a:r>
              <a:rPr lang="en-US" sz="2400" dirty="0" smtClean="0">
                <a:solidFill>
                  <a:srgbClr val="000000"/>
                </a:solidFill>
                <a:latin typeface="Cambria"/>
                <a:cs typeface="Cambria"/>
              </a:rPr>
              <a:t> (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εφαρμογή σε μεγάλης κλίμακας 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γονιδι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ώματα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, 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όπως τα ανθρώπινα, αλλά και σε μικρά 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γονιδι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ώματα 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βακτηρίων 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και ιών)</a:t>
            </a:r>
          </a:p>
          <a:p>
            <a:r>
              <a:rPr lang="en-US" sz="2400" u="sng" dirty="0" smtClean="0">
                <a:solidFill>
                  <a:srgbClr val="000000"/>
                </a:solidFill>
                <a:latin typeface="Cambria"/>
                <a:cs typeface="Cambria"/>
              </a:rPr>
              <a:t>Targeted Sequencing</a:t>
            </a:r>
            <a:r>
              <a:rPr lang="el-GR" sz="2400" u="sng" dirty="0" smtClean="0">
                <a:solidFill>
                  <a:srgbClr val="000000"/>
                </a:solidFill>
                <a:latin typeface="Cambria"/>
                <a:cs typeface="Cambria"/>
              </a:rPr>
              <a:t>:</a:t>
            </a:r>
          </a:p>
          <a:p>
            <a:pPr lvl="1"/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Μέτρηση μόνο συγκεκριμένων περιοχών στο γονιδίωμα</a:t>
            </a:r>
          </a:p>
          <a:p>
            <a:pPr lvl="1"/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Ωφέλεια σε κόστος και χρόνο</a:t>
            </a:r>
          </a:p>
          <a:p>
            <a:pPr lvl="1"/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Δυνατότητα ταυτοποίησης γενετικής διαφοροποίησης</a:t>
            </a:r>
          </a:p>
          <a:p>
            <a:pPr lvl="1"/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Δυνατότητα ανίχνευσης γενετικών μεταβλητών που χάνονται με την παραδοσιακή μέθοδο </a:t>
            </a:r>
            <a:r>
              <a:rPr lang="en-US" sz="2400" dirty="0" smtClean="0">
                <a:solidFill>
                  <a:srgbClr val="000000"/>
                </a:solidFill>
                <a:latin typeface="Cambria"/>
                <a:cs typeface="Cambria"/>
              </a:rPr>
              <a:t>DNA Sequencing</a:t>
            </a:r>
            <a:endParaRPr lang="en-US" sz="2400" dirty="0">
              <a:solidFill>
                <a:srgbClr val="000000"/>
              </a:solidFill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1049605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6412"/>
          </a:xfrm>
        </p:spPr>
        <p:txBody>
          <a:bodyPr/>
          <a:lstStyle/>
          <a:p>
            <a:r>
              <a:rPr lang="en-US" sz="4400" dirty="0" smtClean="0">
                <a:latin typeface="Cambria" pitchFamily="18" charset="0"/>
              </a:rPr>
              <a:t>NGS </a:t>
            </a:r>
            <a:r>
              <a:rPr lang="el-GR" sz="4400" dirty="0" smtClean="0">
                <a:latin typeface="Cambria" pitchFamily="18" charset="0"/>
              </a:rPr>
              <a:t>μέθοδοι</a:t>
            </a:r>
            <a:endParaRPr lang="el-GR" sz="4400" dirty="0">
              <a:latin typeface="Cambria" pitchFamily="18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err="1" smtClean="0">
                <a:solidFill>
                  <a:srgbClr val="000000"/>
                </a:solidFill>
                <a:latin typeface="Cambria"/>
                <a:cs typeface="Cambria"/>
              </a:rPr>
              <a:t>Polony</a:t>
            </a:r>
            <a:r>
              <a:rPr lang="en-US" sz="3200" dirty="0" smtClean="0">
                <a:solidFill>
                  <a:srgbClr val="000000"/>
                </a:solidFill>
                <a:latin typeface="Cambria"/>
                <a:cs typeface="Cambria"/>
              </a:rPr>
              <a:t> </a:t>
            </a:r>
            <a:r>
              <a:rPr lang="en-US" sz="3200" dirty="0" smtClean="0">
                <a:solidFill>
                  <a:srgbClr val="000000"/>
                </a:solidFill>
                <a:latin typeface="Cambria"/>
                <a:cs typeface="Cambria"/>
              </a:rPr>
              <a:t>Sequencing</a:t>
            </a:r>
          </a:p>
          <a:p>
            <a:r>
              <a:rPr lang="en-US" sz="3200" dirty="0" err="1" smtClean="0">
                <a:solidFill>
                  <a:srgbClr val="000000"/>
                </a:solidFill>
                <a:latin typeface="Cambria"/>
                <a:cs typeface="Cambria"/>
              </a:rPr>
              <a:t>Illumina</a:t>
            </a:r>
            <a:r>
              <a:rPr lang="en-US" sz="3200" dirty="0" smtClean="0">
                <a:solidFill>
                  <a:srgbClr val="000000"/>
                </a:solidFill>
                <a:latin typeface="Cambria"/>
                <a:cs typeface="Cambria"/>
              </a:rPr>
              <a:t> Sequencing</a:t>
            </a:r>
          </a:p>
          <a:p>
            <a:r>
              <a:rPr lang="en-US" sz="3200" dirty="0" smtClean="0">
                <a:solidFill>
                  <a:srgbClr val="000000"/>
                </a:solidFill>
                <a:latin typeface="Cambria"/>
                <a:cs typeface="Cambria"/>
              </a:rPr>
              <a:t>SOLID Sequencing </a:t>
            </a:r>
            <a:endParaRPr lang="el-GR" sz="3200" dirty="0" smtClean="0">
              <a:solidFill>
                <a:srgbClr val="000000"/>
              </a:solidFill>
              <a:latin typeface="Cambria"/>
              <a:cs typeface="Cambria"/>
            </a:endParaRPr>
          </a:p>
          <a:p>
            <a:r>
              <a:rPr lang="en-US" sz="3200" dirty="0" smtClean="0">
                <a:solidFill>
                  <a:srgbClr val="000000"/>
                </a:solidFill>
                <a:latin typeface="Cambria"/>
                <a:cs typeface="Cambria"/>
              </a:rPr>
              <a:t>DNA </a:t>
            </a:r>
            <a:r>
              <a:rPr lang="en-US" sz="3200" dirty="0" err="1" smtClean="0">
                <a:solidFill>
                  <a:srgbClr val="000000"/>
                </a:solidFill>
                <a:latin typeface="Cambria"/>
                <a:cs typeface="Cambria"/>
              </a:rPr>
              <a:t>nanoball</a:t>
            </a:r>
            <a:r>
              <a:rPr lang="en-US" sz="3200" dirty="0" smtClean="0">
                <a:solidFill>
                  <a:srgbClr val="000000"/>
                </a:solidFill>
                <a:latin typeface="Cambria"/>
                <a:cs typeface="Cambria"/>
              </a:rPr>
              <a:t> sequencing</a:t>
            </a:r>
          </a:p>
          <a:p>
            <a:r>
              <a:rPr lang="en-US" sz="3200" dirty="0" err="1" smtClean="0">
                <a:solidFill>
                  <a:srgbClr val="000000"/>
                </a:solidFill>
                <a:latin typeface="Cambria"/>
                <a:cs typeface="Cambria"/>
              </a:rPr>
              <a:t>Helioscope</a:t>
            </a:r>
            <a:r>
              <a:rPr lang="en-US" sz="3200" dirty="0" smtClean="0">
                <a:solidFill>
                  <a:srgbClr val="000000"/>
                </a:solidFill>
                <a:latin typeface="Cambria"/>
                <a:cs typeface="Cambria"/>
              </a:rPr>
              <a:t> single molecule sequencing</a:t>
            </a:r>
          </a:p>
          <a:p>
            <a:r>
              <a:rPr lang="en-US" sz="3200" dirty="0" err="1" smtClean="0">
                <a:solidFill>
                  <a:srgbClr val="000000"/>
                </a:solidFill>
                <a:latin typeface="Cambria"/>
                <a:cs typeface="Cambria"/>
              </a:rPr>
              <a:t>Nanopore</a:t>
            </a:r>
            <a:r>
              <a:rPr lang="en-US" sz="3200" dirty="0" smtClean="0">
                <a:solidFill>
                  <a:srgbClr val="000000"/>
                </a:solidFill>
                <a:latin typeface="Cambria"/>
                <a:cs typeface="Cambria"/>
              </a:rPr>
              <a:t> DNA sequencing</a:t>
            </a:r>
          </a:p>
          <a:p>
            <a:endParaRPr lang="el-GR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368" y="0"/>
            <a:ext cx="8419432" cy="1189789"/>
          </a:xfrm>
        </p:spPr>
        <p:txBody>
          <a:bodyPr/>
          <a:lstStyle/>
          <a:p>
            <a:r>
              <a:rPr lang="el-GR" sz="3200" dirty="0" smtClean="0">
                <a:latin typeface="Cambria"/>
                <a:cs typeface="Cambria"/>
              </a:rPr>
              <a:t>Τύποι γονιδιωματικών ομάδων δεδομένων (1)</a:t>
            </a:r>
            <a:endParaRPr lang="en-US" sz="3200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407408" y="1600200"/>
            <a:ext cx="4279392" cy="4525963"/>
          </a:xfrm>
        </p:spPr>
        <p:txBody>
          <a:bodyPr>
            <a:normAutofit fontScale="85000" lnSpcReduction="10000"/>
          </a:bodyPr>
          <a:lstStyle/>
          <a:p>
            <a:r>
              <a:rPr lang="en-US" u="sng" dirty="0" smtClean="0">
                <a:solidFill>
                  <a:srgbClr val="000000"/>
                </a:solidFill>
                <a:latin typeface="Cambria"/>
                <a:cs typeface="Cambria"/>
              </a:rPr>
              <a:t>Sequence Variation Data:</a:t>
            </a:r>
            <a:r>
              <a:rPr lang="en-US" dirty="0" smtClean="0">
                <a:solidFill>
                  <a:srgbClr val="000000"/>
                </a:solidFill>
                <a:latin typeface="Cambria"/>
                <a:cs typeface="Cambria"/>
              </a:rPr>
              <a:t> </a:t>
            </a:r>
            <a:endParaRPr lang="el-GR" dirty="0" smtClean="0">
              <a:solidFill>
                <a:srgbClr val="000000"/>
              </a:solidFill>
              <a:latin typeface="Cambria"/>
              <a:cs typeface="Cambria"/>
            </a:endParaRPr>
          </a:p>
          <a:p>
            <a:pPr lvl="1"/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Γενετικές διαφοροποιήσεις όπως εκδηλώνονται στην αλληλουχία αμινοξέων των πρωτεϊνών</a:t>
            </a:r>
          </a:p>
          <a:p>
            <a:pPr lvl="1"/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Προσεγγίσεις για την ταξινόμηση των γενετικών διαφοροποιήσεων: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sz="2400" dirty="0" smtClean="0">
                <a:solidFill>
                  <a:srgbClr val="000000"/>
                </a:solidFill>
                <a:latin typeface="Cambria"/>
                <a:cs typeface="Cambria"/>
              </a:rPr>
              <a:t>SNP Genotyping Arrays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: Χρήση συγκεκριμένης αλληλουχίας βάσεων (</a:t>
            </a:r>
            <a:r>
              <a:rPr lang="en-US" sz="2400" dirty="0" smtClean="0">
                <a:solidFill>
                  <a:srgbClr val="000000"/>
                </a:solidFill>
                <a:latin typeface="Cambria"/>
                <a:cs typeface="Cambria"/>
              </a:rPr>
              <a:t>SNP array) 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sz="2400" dirty="0" smtClean="0">
                <a:solidFill>
                  <a:srgbClr val="000000"/>
                </a:solidFill>
                <a:latin typeface="Cambria"/>
                <a:cs typeface="Cambria"/>
              </a:rPr>
              <a:t>Resequencing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: Σύγκριση με «πρότυπο» γονιδίωμα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 rotWithShape="1">
          <a:blip r:embed="rId3" cstate="print"/>
          <a:srcRect l="17637" t="3042" r="17637" b="3036"/>
          <a:stretch/>
        </p:blipFill>
        <p:spPr>
          <a:xfrm>
            <a:off x="365760" y="1737895"/>
            <a:ext cx="4041648" cy="4251158"/>
          </a:xfrm>
        </p:spPr>
      </p:pic>
    </p:spTree>
    <p:extLst>
      <p:ext uri="{BB962C8B-B14F-4D97-AF65-F5344CB8AC3E}">
        <p14:creationId xmlns:p14="http://schemas.microsoft.com/office/powerpoint/2010/main" val="2433854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368" y="0"/>
            <a:ext cx="8419432" cy="1189789"/>
          </a:xfrm>
        </p:spPr>
        <p:txBody>
          <a:bodyPr/>
          <a:lstStyle/>
          <a:p>
            <a:r>
              <a:rPr lang="el-GR" sz="3200" dirty="0" smtClean="0">
                <a:latin typeface="Cambria"/>
                <a:cs typeface="Cambria"/>
              </a:rPr>
              <a:t>Τύποι γονιδιωματικών ομάδων δεδομένων (2)</a:t>
            </a:r>
            <a:endParaRPr lang="en-US" sz="3200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>
                <a:solidFill>
                  <a:srgbClr val="000000"/>
                </a:solidFill>
                <a:latin typeface="Cambria"/>
                <a:cs typeface="Cambria"/>
              </a:rPr>
              <a:t>Transcriptomic Data:</a:t>
            </a:r>
            <a:r>
              <a:rPr lang="en-US" dirty="0" smtClean="0">
                <a:solidFill>
                  <a:srgbClr val="000000"/>
                </a:solidFill>
                <a:latin typeface="Cambria"/>
                <a:cs typeface="Cambria"/>
              </a:rPr>
              <a:t> </a:t>
            </a:r>
          </a:p>
          <a:p>
            <a:pPr lvl="1"/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Δεδομένα που σχετίζονται με την μετατροπή του </a:t>
            </a:r>
            <a:r>
              <a:rPr lang="en-US" sz="2400" dirty="0" smtClean="0">
                <a:solidFill>
                  <a:srgbClr val="000000"/>
                </a:solidFill>
                <a:latin typeface="Cambria"/>
                <a:cs typeface="Cambria"/>
              </a:rPr>
              <a:t>DNA 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σε </a:t>
            </a:r>
            <a:r>
              <a:rPr lang="en-US" sz="2400" dirty="0" smtClean="0">
                <a:solidFill>
                  <a:srgbClr val="000000"/>
                </a:solidFill>
                <a:latin typeface="Cambria"/>
                <a:cs typeface="Cambria"/>
              </a:rPr>
              <a:t>RNA</a:t>
            </a:r>
          </a:p>
          <a:p>
            <a:pPr lvl="1"/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Αναγνώριση: α) πρόωροι ή μεταγενέστεροι τερματισμοί της αλληλουχίας αμινοξέων, β) συγχώνευση γονιδίων, γ) τάξεις </a:t>
            </a:r>
            <a:r>
              <a:rPr lang="en-US" sz="2400" dirty="0" smtClean="0">
                <a:solidFill>
                  <a:srgbClr val="000000"/>
                </a:solidFill>
                <a:latin typeface="Cambria"/>
                <a:cs typeface="Cambria"/>
              </a:rPr>
              <a:t>RNA 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που δεν μετατρέπονται σε πρωτεϊνες</a:t>
            </a:r>
          </a:p>
          <a:p>
            <a:r>
              <a:rPr lang="en-US" u="sng" dirty="0" smtClean="0">
                <a:solidFill>
                  <a:srgbClr val="000000"/>
                </a:solidFill>
                <a:latin typeface="Cambria"/>
                <a:cs typeface="Cambria"/>
              </a:rPr>
              <a:t>Epigenomic data</a:t>
            </a:r>
            <a:r>
              <a:rPr lang="el-GR" u="sng" dirty="0" smtClean="0">
                <a:solidFill>
                  <a:srgbClr val="000000"/>
                </a:solidFill>
                <a:latin typeface="Cambria"/>
                <a:cs typeface="Cambria"/>
              </a:rPr>
              <a:t>:</a:t>
            </a:r>
            <a:r>
              <a:rPr lang="el-GR" dirty="0" smtClean="0">
                <a:solidFill>
                  <a:srgbClr val="000000"/>
                </a:solidFill>
                <a:latin typeface="Cambria"/>
                <a:cs typeface="Cambria"/>
              </a:rPr>
              <a:t> Πληροφορίες σχετικά με τις επιγενετικές τροποποιήσεις (αλλαγές στο </a:t>
            </a:r>
            <a:r>
              <a:rPr lang="en-US" dirty="0" smtClean="0">
                <a:solidFill>
                  <a:srgbClr val="000000"/>
                </a:solidFill>
                <a:latin typeface="Cambria"/>
                <a:cs typeface="Cambria"/>
              </a:rPr>
              <a:t>DNA </a:t>
            </a:r>
            <a:r>
              <a:rPr lang="el-GR" dirty="0" smtClean="0">
                <a:solidFill>
                  <a:srgbClr val="000000"/>
                </a:solidFill>
                <a:latin typeface="Cambria"/>
                <a:cs typeface="Cambria"/>
              </a:rPr>
              <a:t>που επηρεάζουν την δομή των πρωτεϊνών)</a:t>
            </a:r>
          </a:p>
          <a:p>
            <a:r>
              <a:rPr lang="en-US" u="sng" dirty="0" smtClean="0">
                <a:solidFill>
                  <a:srgbClr val="000000"/>
                </a:solidFill>
                <a:latin typeface="Cambria"/>
                <a:cs typeface="Cambria"/>
              </a:rPr>
              <a:t>Interactome</a:t>
            </a:r>
            <a:r>
              <a:rPr lang="el-GR" u="sng" dirty="0">
                <a:solidFill>
                  <a:srgbClr val="000000"/>
                </a:solidFill>
                <a:latin typeface="Cambria"/>
                <a:cs typeface="Cambria"/>
              </a:rPr>
              <a:t> </a:t>
            </a:r>
            <a:r>
              <a:rPr lang="en-US" u="sng" dirty="0" smtClean="0">
                <a:solidFill>
                  <a:srgbClr val="000000"/>
                </a:solidFill>
                <a:latin typeface="Cambria"/>
                <a:cs typeface="Cambria"/>
              </a:rPr>
              <a:t>data:</a:t>
            </a:r>
            <a:r>
              <a:rPr lang="en-US" dirty="0" smtClean="0">
                <a:solidFill>
                  <a:srgbClr val="000000"/>
                </a:solidFill>
                <a:latin typeface="Cambria"/>
                <a:cs typeface="Cambria"/>
              </a:rPr>
              <a:t> </a:t>
            </a:r>
            <a:r>
              <a:rPr lang="el-GR" dirty="0" smtClean="0">
                <a:solidFill>
                  <a:srgbClr val="000000"/>
                </a:solidFill>
                <a:latin typeface="Cambria"/>
                <a:cs typeface="Cambria"/>
              </a:rPr>
              <a:t>Μελέτη αλληλεπίδρασης </a:t>
            </a:r>
            <a:r>
              <a:rPr lang="en-US" dirty="0" smtClean="0">
                <a:solidFill>
                  <a:srgbClr val="000000"/>
                </a:solidFill>
                <a:latin typeface="Cambria"/>
                <a:cs typeface="Cambria"/>
              </a:rPr>
              <a:t>DNA-</a:t>
            </a:r>
            <a:r>
              <a:rPr lang="el-GR" dirty="0" smtClean="0">
                <a:solidFill>
                  <a:srgbClr val="000000"/>
                </a:solidFill>
                <a:latin typeface="Cambria"/>
                <a:cs typeface="Cambria"/>
              </a:rPr>
              <a:t> πρωτεϊνών, </a:t>
            </a:r>
            <a:r>
              <a:rPr lang="en-US" dirty="0" smtClean="0">
                <a:solidFill>
                  <a:srgbClr val="000000"/>
                </a:solidFill>
                <a:latin typeface="Cambria"/>
                <a:cs typeface="Cambria"/>
              </a:rPr>
              <a:t>RNA-</a:t>
            </a:r>
            <a:r>
              <a:rPr lang="el-GR" dirty="0" smtClean="0">
                <a:solidFill>
                  <a:srgbClr val="000000"/>
                </a:solidFill>
                <a:latin typeface="Cambria"/>
                <a:cs typeface="Cambria"/>
              </a:rPr>
              <a:t> πρωτεϊνών, πρωτεϊνών- πρωτεϊνών.</a:t>
            </a:r>
            <a:endParaRPr lang="el-GR" u="sng" dirty="0" smtClean="0">
              <a:solidFill>
                <a:srgbClr val="000000"/>
              </a:solidFill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39818561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368" y="0"/>
            <a:ext cx="8419432" cy="1189789"/>
          </a:xfrm>
        </p:spPr>
        <p:txBody>
          <a:bodyPr/>
          <a:lstStyle/>
          <a:p>
            <a:r>
              <a:rPr lang="el-GR" sz="4000" dirty="0" smtClean="0">
                <a:latin typeface="Cambria"/>
                <a:cs typeface="Cambria"/>
              </a:rPr>
              <a:t>Προγράμματα συνεργασίας</a:t>
            </a:r>
            <a:endParaRPr lang="en-US" sz="4000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l-GR" u="sng" dirty="0" smtClean="0">
                <a:solidFill>
                  <a:srgbClr val="000000"/>
                </a:solidFill>
                <a:latin typeface="Cambria"/>
                <a:cs typeface="Cambria"/>
              </a:rPr>
              <a:t>Προγράμματα ανάλυσης και συνδυασμού δεδομένων</a:t>
            </a:r>
            <a:r>
              <a:rPr lang="el-GR" dirty="0" smtClean="0">
                <a:solidFill>
                  <a:srgbClr val="000000"/>
                </a:solidFill>
                <a:latin typeface="Cambria"/>
                <a:cs typeface="Cambria"/>
              </a:rPr>
              <a:t>: </a:t>
            </a:r>
            <a:endParaRPr lang="en-US" dirty="0" smtClean="0">
              <a:solidFill>
                <a:srgbClr val="000000"/>
              </a:solidFill>
              <a:latin typeface="Cambria"/>
              <a:cs typeface="Cambria"/>
            </a:endParaRPr>
          </a:p>
          <a:p>
            <a:pPr lvl="1"/>
            <a:r>
              <a:rPr lang="en-US" sz="2400" i="1" dirty="0" smtClean="0">
                <a:solidFill>
                  <a:srgbClr val="000000"/>
                </a:solidFill>
                <a:latin typeface="Cambria"/>
                <a:cs typeface="Cambria"/>
              </a:rPr>
              <a:t>Roadmap Epigenomics Project</a:t>
            </a:r>
          </a:p>
          <a:p>
            <a:pPr lvl="1"/>
            <a:r>
              <a:rPr lang="en-US" sz="2400" i="1" dirty="0" smtClean="0">
                <a:solidFill>
                  <a:srgbClr val="000000"/>
                </a:solidFill>
                <a:latin typeface="Cambria"/>
                <a:cs typeface="Cambria"/>
              </a:rPr>
              <a:t>ENCODE Project</a:t>
            </a:r>
          </a:p>
          <a:p>
            <a:pPr lvl="1"/>
            <a:r>
              <a:rPr lang="en-US" sz="2400" dirty="0" smtClean="0">
                <a:solidFill>
                  <a:srgbClr val="000000"/>
                </a:solidFill>
                <a:latin typeface="Cambria"/>
                <a:cs typeface="Cambria"/>
              </a:rPr>
              <a:t>Cancer Genome Atlas</a:t>
            </a:r>
            <a:endParaRPr lang="el-GR" sz="2400" dirty="0" smtClean="0">
              <a:solidFill>
                <a:srgbClr val="000000"/>
              </a:solidFill>
              <a:latin typeface="Cambria"/>
              <a:cs typeface="Cambria"/>
            </a:endParaRPr>
          </a:p>
          <a:p>
            <a:r>
              <a:rPr lang="el-GR" u="sng" dirty="0" smtClean="0">
                <a:solidFill>
                  <a:srgbClr val="000000"/>
                </a:solidFill>
                <a:latin typeface="Cambria"/>
                <a:cs typeface="Cambria"/>
              </a:rPr>
              <a:t>Προγράμματα δημιουργίας </a:t>
            </a:r>
            <a:r>
              <a:rPr lang="el-GR" u="sng" dirty="0" err="1" smtClean="0">
                <a:solidFill>
                  <a:srgbClr val="000000"/>
                </a:solidFill>
                <a:latin typeface="Cambria"/>
                <a:cs typeface="Cambria"/>
              </a:rPr>
              <a:t>επι</a:t>
            </a:r>
            <a:r>
              <a:rPr lang="el-GR" u="sng" dirty="0" smtClean="0">
                <a:solidFill>
                  <a:srgbClr val="000000"/>
                </a:solidFill>
                <a:latin typeface="Cambria"/>
                <a:cs typeface="Cambria"/>
              </a:rPr>
              <a:t>-</a:t>
            </a:r>
            <a:r>
              <a:rPr lang="el-GR" u="sng" dirty="0" err="1" smtClean="0">
                <a:solidFill>
                  <a:srgbClr val="000000"/>
                </a:solidFill>
                <a:latin typeface="Cambria"/>
                <a:cs typeface="Cambria"/>
              </a:rPr>
              <a:t>γονιδιωματικών</a:t>
            </a:r>
            <a:r>
              <a:rPr lang="el-GR" u="sng" dirty="0" smtClean="0">
                <a:solidFill>
                  <a:srgbClr val="000000"/>
                </a:solidFill>
                <a:latin typeface="Cambria"/>
                <a:cs typeface="Cambria"/>
              </a:rPr>
              <a:t> χαρτών</a:t>
            </a:r>
            <a:r>
              <a:rPr lang="el-GR" dirty="0" smtClean="0">
                <a:solidFill>
                  <a:srgbClr val="000000"/>
                </a:solidFill>
                <a:latin typeface="Cambria"/>
                <a:cs typeface="Cambria"/>
              </a:rPr>
              <a:t> </a:t>
            </a:r>
            <a:r>
              <a:rPr lang="el-GR" u="sng" dirty="0" smtClean="0">
                <a:solidFill>
                  <a:srgbClr val="000000"/>
                </a:solidFill>
                <a:latin typeface="Cambria"/>
                <a:cs typeface="Cambria"/>
              </a:rPr>
              <a:t>(τόσο για τον άνθρωπο όσο και για άλλους οργανισμούς) – αποτύπωσης ρυθμιστικών για τον μεταβολισμό στοιχείων: </a:t>
            </a:r>
          </a:p>
          <a:p>
            <a:pPr marL="742950" lvl="2" indent="-342900">
              <a:buFont typeface="Courier New"/>
              <a:buChar char="o"/>
            </a:pPr>
            <a:r>
              <a:rPr lang="en-US" sz="2400" i="1" dirty="0" smtClean="0">
                <a:solidFill>
                  <a:srgbClr val="000000"/>
                </a:solidFill>
                <a:latin typeface="Cambria"/>
                <a:cs typeface="Cambria"/>
              </a:rPr>
              <a:t>Roadmap </a:t>
            </a:r>
            <a:r>
              <a:rPr lang="en-US" sz="2400" i="1" dirty="0" err="1" smtClean="0">
                <a:solidFill>
                  <a:srgbClr val="000000"/>
                </a:solidFill>
                <a:latin typeface="Cambria"/>
                <a:cs typeface="Cambria"/>
              </a:rPr>
              <a:t>Epigenome</a:t>
            </a:r>
            <a:r>
              <a:rPr lang="en-US" sz="2400" i="1" dirty="0" smtClean="0">
                <a:solidFill>
                  <a:srgbClr val="000000"/>
                </a:solidFill>
                <a:latin typeface="Cambria"/>
                <a:cs typeface="Cambria"/>
              </a:rPr>
              <a:t> </a:t>
            </a:r>
            <a:r>
              <a:rPr lang="en-US" sz="2400" i="1" dirty="0" smtClean="0">
                <a:solidFill>
                  <a:srgbClr val="000000"/>
                </a:solidFill>
                <a:latin typeface="Cambria"/>
                <a:cs typeface="Cambria"/>
              </a:rPr>
              <a:t>Consortium</a:t>
            </a:r>
          </a:p>
          <a:p>
            <a:pPr marL="742950" lvl="2" indent="-342900">
              <a:buFont typeface="Courier New"/>
              <a:buChar char="o"/>
            </a:pPr>
            <a:r>
              <a:rPr lang="en-US" sz="2400" i="1" dirty="0" smtClean="0">
                <a:solidFill>
                  <a:srgbClr val="000000"/>
                </a:solidFill>
                <a:latin typeface="Cambria"/>
                <a:cs typeface="Cambria"/>
              </a:rPr>
              <a:t>ENCODE Consortium (</a:t>
            </a:r>
            <a:r>
              <a:rPr lang="el-GR" sz="2400" i="1" dirty="0" smtClean="0">
                <a:solidFill>
                  <a:srgbClr val="000000"/>
                </a:solidFill>
                <a:latin typeface="Cambria"/>
                <a:cs typeface="Cambria"/>
              </a:rPr>
              <a:t>χαρτογράφηση 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πρωτεϊνικών τροποποιήσεων)</a:t>
            </a:r>
          </a:p>
          <a:p>
            <a:pPr marL="742950" lvl="2" indent="-342900">
              <a:buFont typeface="Courier New"/>
              <a:buChar char="o"/>
            </a:pPr>
            <a:r>
              <a:rPr lang="en-US" sz="2400" i="1" dirty="0" err="1" smtClean="0">
                <a:solidFill>
                  <a:srgbClr val="000000"/>
                </a:solidFill>
                <a:latin typeface="Cambria"/>
                <a:cs typeface="Cambria"/>
              </a:rPr>
              <a:t>ModENCODE</a:t>
            </a:r>
            <a:r>
              <a:rPr lang="en-US" sz="2400" i="1" dirty="0" smtClean="0">
                <a:solidFill>
                  <a:srgbClr val="000000"/>
                </a:solidFill>
                <a:latin typeface="Cambria"/>
                <a:cs typeface="Cambria"/>
              </a:rPr>
              <a:t> Consortium </a:t>
            </a:r>
            <a:r>
              <a:rPr lang="el-GR" sz="2400" i="1" dirty="0" smtClean="0">
                <a:solidFill>
                  <a:srgbClr val="000000"/>
                </a:solidFill>
                <a:latin typeface="Cambria"/>
                <a:cs typeface="Cambria"/>
              </a:rPr>
              <a:t>(για </a:t>
            </a:r>
            <a:r>
              <a:rPr lang="en-US" sz="2400" i="1" dirty="0" smtClean="0">
                <a:solidFill>
                  <a:srgbClr val="000000"/>
                </a:solidFill>
                <a:latin typeface="Cambria"/>
                <a:cs typeface="Cambria"/>
              </a:rPr>
              <a:t>Drosophila </a:t>
            </a:r>
            <a:r>
              <a:rPr lang="el-GR" sz="2400" i="1" dirty="0" smtClean="0">
                <a:solidFill>
                  <a:srgbClr val="000000"/>
                </a:solidFill>
                <a:latin typeface="Cambria"/>
                <a:cs typeface="Cambria"/>
              </a:rPr>
              <a:t>και σκουλήκια)</a:t>
            </a:r>
          </a:p>
          <a:p>
            <a:pPr marL="742950" lvl="2" indent="-342900">
              <a:buFont typeface="Courier New"/>
              <a:buChar char="o"/>
            </a:pPr>
            <a:r>
              <a:rPr lang="en-US" sz="2400" i="1" dirty="0" smtClean="0">
                <a:solidFill>
                  <a:srgbClr val="000000"/>
                </a:solidFill>
                <a:latin typeface="Cambria"/>
                <a:cs typeface="Cambria"/>
              </a:rPr>
              <a:t>ENCODE project (</a:t>
            </a:r>
            <a:r>
              <a:rPr lang="el-GR" sz="2400" i="1" dirty="0" smtClean="0">
                <a:solidFill>
                  <a:srgbClr val="000000"/>
                </a:solidFill>
                <a:latin typeface="Cambria"/>
                <a:cs typeface="Cambria"/>
              </a:rPr>
              <a:t>για ποντίκια)</a:t>
            </a:r>
            <a:r>
              <a:rPr lang="el-GR" u="sng" dirty="0" smtClean="0">
                <a:solidFill>
                  <a:srgbClr val="000000"/>
                </a:solidFill>
                <a:latin typeface="Cambria"/>
                <a:cs typeface="Cambria"/>
              </a:rPr>
              <a:t>                                                                                                                                                              </a:t>
            </a:r>
          </a:p>
          <a:p>
            <a:r>
              <a:rPr lang="en-US" u="sng" dirty="0" smtClean="0">
                <a:solidFill>
                  <a:srgbClr val="000000"/>
                </a:solidFill>
                <a:latin typeface="Cambria"/>
                <a:cs typeface="Cambria"/>
              </a:rPr>
              <a:t>Online </a:t>
            </a:r>
            <a:r>
              <a:rPr lang="el-GR" u="sng" dirty="0" smtClean="0">
                <a:solidFill>
                  <a:srgbClr val="000000"/>
                </a:solidFill>
                <a:latin typeface="Cambria"/>
                <a:cs typeface="Cambria"/>
              </a:rPr>
              <a:t>εργαλεία για συνδυαστική ανάλυση:</a:t>
            </a:r>
            <a:r>
              <a:rPr lang="el-GR" dirty="0" smtClean="0">
                <a:solidFill>
                  <a:srgbClr val="000000"/>
                </a:solidFill>
                <a:latin typeface="Cambria"/>
                <a:cs typeface="Cambria"/>
              </a:rPr>
              <a:t> </a:t>
            </a:r>
            <a:r>
              <a:rPr lang="en-US" i="1" dirty="0" smtClean="0">
                <a:solidFill>
                  <a:srgbClr val="000000"/>
                </a:solidFill>
                <a:latin typeface="Cambria"/>
                <a:cs typeface="Cambria"/>
              </a:rPr>
              <a:t>Galaxy, DAVID </a:t>
            </a:r>
            <a:r>
              <a:rPr lang="el-GR" i="1" dirty="0" smtClean="0">
                <a:solidFill>
                  <a:srgbClr val="000000"/>
                </a:solidFill>
                <a:latin typeface="Cambria"/>
                <a:cs typeface="Cambria"/>
              </a:rPr>
              <a:t>κλπ.</a:t>
            </a:r>
            <a:endParaRPr lang="el-GR" u="sng" dirty="0" smtClean="0">
              <a:solidFill>
                <a:srgbClr val="000000"/>
              </a:solidFill>
              <a:latin typeface="Cambria"/>
              <a:cs typeface="Cambria"/>
            </a:endParaRPr>
          </a:p>
          <a:p>
            <a:pPr>
              <a:buNone/>
            </a:pPr>
            <a:endParaRPr lang="el-GR" dirty="0" smtClean="0">
              <a:solidFill>
                <a:srgbClr val="000000"/>
              </a:solidFill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2957147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9444"/>
          </a:xfrm>
        </p:spPr>
        <p:txBody>
          <a:bodyPr/>
          <a:lstStyle/>
          <a:p>
            <a:r>
              <a:rPr lang="el-GR" dirty="0" smtClean="0">
                <a:latin typeface="Cambria"/>
                <a:cs typeface="Cambria"/>
              </a:rPr>
              <a:t>Ιστορική Αναδρομή (1)</a:t>
            </a:r>
            <a:endParaRPr lang="en-US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l-GR" u="sng" dirty="0" smtClean="0">
                <a:solidFill>
                  <a:srgbClr val="000000"/>
                </a:solidFill>
                <a:latin typeface="Cambria"/>
                <a:cs typeface="Cambria"/>
              </a:rPr>
              <a:t>Λήξη του Β’ Παγκοσμίου Πολέμου:</a:t>
            </a:r>
            <a:r>
              <a:rPr lang="el-GR" dirty="0" smtClean="0">
                <a:solidFill>
                  <a:srgbClr val="000000"/>
                </a:solidFill>
                <a:latin typeface="Cambria"/>
                <a:cs typeface="Cambria"/>
              </a:rPr>
              <a:t> </a:t>
            </a:r>
          </a:p>
          <a:p>
            <a:pPr lvl="1"/>
            <a:r>
              <a:rPr lang="el-GR" sz="2400" dirty="0">
                <a:solidFill>
                  <a:srgbClr val="000000"/>
                </a:solidFill>
                <a:latin typeface="Cambria"/>
                <a:cs typeface="Cambria"/>
              </a:rPr>
              <a:t>Χρήση ραδιοϊσοτόπων για την αποσαφήνιση της μεταβολικής διεργασίας (</a:t>
            </a:r>
            <a:r>
              <a:rPr lang="en-US" sz="2400" dirty="0" smtClean="0">
                <a:solidFill>
                  <a:srgbClr val="000000"/>
                </a:solidFill>
                <a:latin typeface="Cambria"/>
                <a:cs typeface="Cambria"/>
              </a:rPr>
              <a:t>Roberts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Cambria"/>
                <a:cs typeface="Cambria"/>
              </a:rPr>
              <a:t>et al.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)</a:t>
            </a:r>
            <a:endParaRPr lang="el-GR" sz="2400" dirty="0">
              <a:solidFill>
                <a:srgbClr val="000000"/>
              </a:solidFill>
              <a:latin typeface="Cambria"/>
              <a:cs typeface="Cambria"/>
            </a:endParaRPr>
          </a:p>
          <a:p>
            <a:pPr lvl="1"/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Καθιέρωση Ε.</a:t>
            </a:r>
            <a:r>
              <a:rPr lang="en-US" sz="2400" dirty="0" smtClean="0">
                <a:solidFill>
                  <a:srgbClr val="000000"/>
                </a:solidFill>
                <a:latin typeface="Cambria"/>
                <a:cs typeface="Cambria"/>
              </a:rPr>
              <a:t> Coli 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ως οργανισμού – πρότυπο για βιολογικές μελέτες</a:t>
            </a:r>
          </a:p>
          <a:p>
            <a:pPr lvl="1"/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Αναγνώριση ενζύμων και διαδικασιών εμπλεκόμενων με την σύνθεση μεταβολιτών</a:t>
            </a:r>
          </a:p>
          <a:p>
            <a:r>
              <a:rPr lang="el-GR" u="sng" dirty="0" smtClean="0">
                <a:solidFill>
                  <a:srgbClr val="000000"/>
                </a:solidFill>
                <a:latin typeface="Cambria"/>
                <a:cs typeface="Cambria"/>
              </a:rPr>
              <a:t>Γύρω στο 1950:</a:t>
            </a:r>
          </a:p>
          <a:p>
            <a:pPr lvl="1"/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Πλήρης ορισμός βιοσυνθετικών διεργασιών για την ανάπτυξη βιολογικών μακρομορίων (π.χ πρωτεϊνες)</a:t>
            </a:r>
          </a:p>
          <a:p>
            <a:pPr lvl="1"/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Ανακάλυψη μηχανισμών για την ρύθμιση του μεταβολισμού (π.χ μελέτη της δραστηριότητας των ενζύμων)</a:t>
            </a:r>
            <a:endParaRPr lang="en-US" sz="2400" dirty="0">
              <a:solidFill>
                <a:srgbClr val="000000"/>
              </a:solidFill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2758549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0"/>
            <a:ext cx="8686800" cy="1189789"/>
          </a:xfrm>
        </p:spPr>
        <p:txBody>
          <a:bodyPr/>
          <a:lstStyle/>
          <a:p>
            <a:r>
              <a:rPr lang="el-GR" sz="3600" dirty="0" smtClean="0">
                <a:latin typeface="Cambria"/>
                <a:cs typeface="Cambria"/>
              </a:rPr>
              <a:t>Προβλήματα στην εφαρμογή των </a:t>
            </a:r>
            <a:r>
              <a:rPr lang="en-US" sz="3600" dirty="0" smtClean="0">
                <a:latin typeface="Cambria"/>
                <a:cs typeface="Cambria"/>
              </a:rPr>
              <a:t>genomics</a:t>
            </a:r>
            <a:endParaRPr lang="en-US" sz="3600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dirty="0" smtClean="0">
                <a:solidFill>
                  <a:srgbClr val="000000"/>
                </a:solidFill>
                <a:latin typeface="Cambria"/>
                <a:cs typeface="Cambria"/>
              </a:rPr>
              <a:t>Για τον επιστήμονα:</a:t>
            </a:r>
          </a:p>
          <a:p>
            <a:pPr lvl="1"/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Καταιγισμός δεδομένων</a:t>
            </a:r>
          </a:p>
          <a:p>
            <a:pPr lvl="1"/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Ελλιπή εργαλεία συνδυαστικής ανάλυσης</a:t>
            </a:r>
          </a:p>
          <a:p>
            <a:pPr lvl="1"/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Δυσχέρεια στην ανίχνευση γονιδιωματικών δεδομένων καλής ποιότητας (χρήση </a:t>
            </a:r>
            <a:r>
              <a:rPr lang="en-US" sz="2400" dirty="0" smtClean="0">
                <a:solidFill>
                  <a:srgbClr val="000000"/>
                </a:solidFill>
                <a:latin typeface="Cambria"/>
                <a:cs typeface="Cambria"/>
              </a:rPr>
              <a:t>Genome Browsers 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όπως ο </a:t>
            </a:r>
            <a:r>
              <a:rPr lang="en-US" sz="2400" i="1" dirty="0" smtClean="0">
                <a:solidFill>
                  <a:srgbClr val="000000"/>
                </a:solidFill>
                <a:latin typeface="Cambria"/>
                <a:cs typeface="Cambria"/>
              </a:rPr>
              <a:t>Entrez Genome</a:t>
            </a:r>
            <a:r>
              <a:rPr lang="en-US" sz="2400" dirty="0" smtClean="0">
                <a:solidFill>
                  <a:srgbClr val="000000"/>
                </a:solidFill>
                <a:latin typeface="Cambria"/>
                <a:cs typeface="Cambria"/>
              </a:rPr>
              <a:t> 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για αυτόν τον λόγο)</a:t>
            </a:r>
          </a:p>
          <a:p>
            <a:r>
              <a:rPr lang="el-GR" dirty="0" smtClean="0">
                <a:solidFill>
                  <a:srgbClr val="000000"/>
                </a:solidFill>
                <a:latin typeface="Cambria"/>
                <a:cs typeface="Cambria"/>
              </a:rPr>
              <a:t>Βιο-πληροφοριακά (</a:t>
            </a:r>
            <a:r>
              <a:rPr lang="en-US" dirty="0" smtClean="0">
                <a:solidFill>
                  <a:srgbClr val="000000"/>
                </a:solidFill>
                <a:latin typeface="Cambria"/>
                <a:cs typeface="Cambria"/>
              </a:rPr>
              <a:t>bio-informative) </a:t>
            </a:r>
            <a:r>
              <a:rPr lang="el-GR" dirty="0" smtClean="0">
                <a:solidFill>
                  <a:srgbClr val="000000"/>
                </a:solidFill>
                <a:latin typeface="Cambria"/>
                <a:cs typeface="Cambria"/>
              </a:rPr>
              <a:t>εμπόδια:</a:t>
            </a:r>
          </a:p>
          <a:p>
            <a:pPr lvl="1"/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Προβλήματα στην διαχείριση των αποτελεσμάτων μεθόδων </a:t>
            </a:r>
            <a:r>
              <a:rPr lang="en-US" sz="2400" dirty="0" smtClean="0">
                <a:solidFill>
                  <a:srgbClr val="000000"/>
                </a:solidFill>
                <a:latin typeface="Cambria"/>
                <a:cs typeface="Cambria"/>
              </a:rPr>
              <a:t>NGS</a:t>
            </a:r>
            <a:endParaRPr lang="el-GR" sz="2400" dirty="0" smtClean="0">
              <a:solidFill>
                <a:srgbClr val="000000"/>
              </a:solidFill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11542411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0"/>
            <a:ext cx="8686800" cy="1189789"/>
          </a:xfrm>
        </p:spPr>
        <p:txBody>
          <a:bodyPr/>
          <a:lstStyle/>
          <a:p>
            <a:r>
              <a:rPr lang="el-GR" sz="3600" dirty="0" smtClean="0">
                <a:latin typeface="Cambria"/>
                <a:cs typeface="Cambria"/>
              </a:rPr>
              <a:t>Μελλοντικές προοπτικές (1)</a:t>
            </a:r>
            <a:endParaRPr lang="en-US" sz="3600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dirty="0" smtClean="0">
                <a:solidFill>
                  <a:srgbClr val="000000"/>
                </a:solidFill>
                <a:latin typeface="Cambria"/>
                <a:cs typeface="Cambria"/>
              </a:rPr>
              <a:t>Βελτίωση της ακρίβειας των διαγνώσεων:</a:t>
            </a:r>
          </a:p>
          <a:p>
            <a:pPr lvl="1"/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Βελτίωση αξιοπιστίας μετρήσεων ακόμα και από πολύ μικρό δείγμα </a:t>
            </a:r>
            <a:r>
              <a:rPr lang="en-US" sz="2400" dirty="0" smtClean="0">
                <a:solidFill>
                  <a:srgbClr val="000000"/>
                </a:solidFill>
                <a:latin typeface="Cambria"/>
                <a:cs typeface="Cambria"/>
              </a:rPr>
              <a:t>DNA</a:t>
            </a:r>
          </a:p>
          <a:p>
            <a:pPr lvl="1"/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Δυνατότητα εξαγωγής συμπερασμάτων για ασθένειες από δείγματα </a:t>
            </a:r>
            <a:r>
              <a:rPr lang="en-US" sz="2400" dirty="0" smtClean="0">
                <a:solidFill>
                  <a:srgbClr val="000000"/>
                </a:solidFill>
                <a:latin typeface="Cambria"/>
                <a:cs typeface="Cambria"/>
              </a:rPr>
              <a:t>FFPE (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αποθηκευμένα σε βιβλιοθήκες τμήματα </a:t>
            </a:r>
            <a:r>
              <a:rPr lang="en-US" sz="2400" dirty="0" smtClean="0">
                <a:solidFill>
                  <a:srgbClr val="000000"/>
                </a:solidFill>
                <a:latin typeface="Cambria"/>
                <a:cs typeface="Cambria"/>
              </a:rPr>
              <a:t>DNA 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ιστών) τα οποία σήμερα υφίστανται σημαντική αλλοίωση, λόγω προετοιμασίας, χρωματισμού και αποθήκευσης</a:t>
            </a:r>
          </a:p>
          <a:p>
            <a:r>
              <a:rPr lang="el-GR" dirty="0" smtClean="0">
                <a:solidFill>
                  <a:srgbClr val="000000"/>
                </a:solidFill>
                <a:latin typeface="Cambria"/>
                <a:cs typeface="Cambria"/>
              </a:rPr>
              <a:t>Μείωση της ευαισθησίας του δείγματος σε θόρυβο:</a:t>
            </a:r>
          </a:p>
          <a:p>
            <a:pPr lvl="1"/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Εισαγωγή θορύβου λόγω π.χ του εδάφους, του θαλασσινού νερού ή του ανθρώπινου εντέρου</a:t>
            </a:r>
          </a:p>
        </p:txBody>
      </p:sp>
    </p:spTree>
    <p:extLst>
      <p:ext uri="{BB962C8B-B14F-4D97-AF65-F5344CB8AC3E}">
        <p14:creationId xmlns:p14="http://schemas.microsoft.com/office/powerpoint/2010/main" val="2971970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0"/>
            <a:ext cx="8686800" cy="1189789"/>
          </a:xfrm>
        </p:spPr>
        <p:txBody>
          <a:bodyPr/>
          <a:lstStyle/>
          <a:p>
            <a:r>
              <a:rPr lang="el-GR" sz="3600" dirty="0" smtClean="0">
                <a:latin typeface="Cambria"/>
                <a:cs typeface="Cambria"/>
              </a:rPr>
              <a:t>Μελλοντικές προοπτικές (2)</a:t>
            </a:r>
            <a:endParaRPr lang="en-US" sz="3600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dirty="0">
                <a:solidFill>
                  <a:srgbClr val="000000"/>
                </a:solidFill>
                <a:latin typeface="Cambria"/>
                <a:cs typeface="Cambria"/>
              </a:rPr>
              <a:t>Περαιτέρω μείωση του κόστους:</a:t>
            </a:r>
          </a:p>
          <a:p>
            <a:pPr lvl="1"/>
            <a:r>
              <a:rPr lang="el-GR" sz="2400" dirty="0">
                <a:solidFill>
                  <a:srgbClr val="000000"/>
                </a:solidFill>
                <a:latin typeface="Cambria"/>
                <a:cs typeface="Cambria"/>
              </a:rPr>
              <a:t>Το κόστος ανάλυσης ενός γονιδιώματος 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σε λίγα χρόνια αναμένεται </a:t>
            </a:r>
            <a:r>
              <a:rPr lang="el-GR" sz="2400" dirty="0">
                <a:solidFill>
                  <a:srgbClr val="000000"/>
                </a:solidFill>
                <a:latin typeface="Cambria"/>
                <a:cs typeface="Cambria"/>
              </a:rPr>
              <a:t>να γίνει ίσο με το σημερινό κόστος ανάλυσης ενός μόνο 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γονιδίου</a:t>
            </a:r>
          </a:p>
          <a:p>
            <a:r>
              <a:rPr lang="el-GR" dirty="0" smtClean="0">
                <a:solidFill>
                  <a:srgbClr val="000000"/>
                </a:solidFill>
                <a:latin typeface="Cambria"/>
                <a:cs typeface="Cambria"/>
              </a:rPr>
              <a:t>Ανάπτυξη γονιδιακών φαρμάκων με συνεισφορά:</a:t>
            </a:r>
          </a:p>
          <a:p>
            <a:pPr lvl="1"/>
            <a:r>
              <a:rPr lang="el-GR" sz="2400" dirty="0">
                <a:solidFill>
                  <a:srgbClr val="000000"/>
                </a:solidFill>
                <a:latin typeface="Cambria"/>
                <a:cs typeface="Cambria"/>
              </a:rPr>
              <a:t>σ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την </a:t>
            </a:r>
            <a:r>
              <a:rPr lang="el-GR" sz="2400" u="sng" dirty="0" smtClean="0">
                <a:solidFill>
                  <a:srgbClr val="000000"/>
                </a:solidFill>
                <a:latin typeface="Cambria"/>
                <a:cs typeface="Cambria"/>
              </a:rPr>
              <a:t>φαρμακευτική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 μέσω μείωσης των χρόνων έρευνας και έγκρισης νέων φαρμάκων</a:t>
            </a:r>
            <a:endParaRPr lang="el-GR" sz="2400" u="sng" dirty="0" smtClean="0">
              <a:solidFill>
                <a:srgbClr val="000000"/>
              </a:solidFill>
              <a:latin typeface="Cambria"/>
              <a:cs typeface="Cambria"/>
            </a:endParaRPr>
          </a:p>
          <a:p>
            <a:pPr lvl="1"/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στην </a:t>
            </a:r>
            <a:r>
              <a:rPr lang="el-GR" sz="2400" u="sng" dirty="0" smtClean="0">
                <a:solidFill>
                  <a:srgbClr val="000000"/>
                </a:solidFill>
                <a:latin typeface="Cambria"/>
                <a:cs typeface="Cambria"/>
              </a:rPr>
              <a:t>γεωργία</a:t>
            </a:r>
            <a:endParaRPr lang="el-GR" sz="2400" dirty="0" smtClean="0">
              <a:solidFill>
                <a:srgbClr val="000000"/>
              </a:solidFill>
              <a:latin typeface="Cambria"/>
              <a:cs typeface="Cambria"/>
            </a:endParaRPr>
          </a:p>
          <a:p>
            <a:pPr lvl="1"/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στην </a:t>
            </a:r>
            <a:r>
              <a:rPr lang="el-GR" sz="2400" u="sng" dirty="0" smtClean="0">
                <a:solidFill>
                  <a:srgbClr val="000000"/>
                </a:solidFill>
                <a:latin typeface="Cambria"/>
                <a:cs typeface="Cambria"/>
              </a:rPr>
              <a:t>διάγνωση και θεραπεία ασθενειών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 όπως ο καρκίνος</a:t>
            </a:r>
            <a:endParaRPr lang="el-GR" sz="2400" dirty="0">
              <a:solidFill>
                <a:srgbClr val="000000"/>
              </a:solidFill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35953806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0"/>
            <a:ext cx="8686800" cy="1189789"/>
          </a:xfrm>
        </p:spPr>
        <p:txBody>
          <a:bodyPr/>
          <a:lstStyle/>
          <a:p>
            <a:r>
              <a:rPr lang="el-GR" sz="4400" dirty="0" smtClean="0">
                <a:latin typeface="Cambria"/>
                <a:cs typeface="Cambria"/>
              </a:rPr>
              <a:t>Προκλήσεις</a:t>
            </a:r>
            <a:endParaRPr lang="en-US" sz="4400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30421"/>
            <a:ext cx="8229600" cy="4986421"/>
          </a:xfrm>
        </p:spPr>
        <p:txBody>
          <a:bodyPr>
            <a:normAutofit fontScale="92500" lnSpcReduction="10000"/>
          </a:bodyPr>
          <a:lstStyle/>
          <a:p>
            <a:r>
              <a:rPr lang="el-GR" dirty="0" smtClean="0">
                <a:solidFill>
                  <a:srgbClr val="000000"/>
                </a:solidFill>
                <a:latin typeface="Cambria"/>
                <a:cs typeface="Cambria"/>
              </a:rPr>
              <a:t>Τεχνικές προκλήσεις:</a:t>
            </a:r>
          </a:p>
          <a:p>
            <a:pPr lvl="1"/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Μείωση του χρόνου προετοιμασίας του δείγματος για εισαγωγή στην εκάστοτε μηχανή</a:t>
            </a:r>
          </a:p>
          <a:p>
            <a:pPr lvl="1"/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Μεταφορά των αποτελεσμάτων γονιδιωματικής ανάλυσης από τοπικούς υπολογιστές σε </a:t>
            </a:r>
            <a:r>
              <a:rPr lang="en-US" sz="2400" dirty="0" smtClean="0">
                <a:solidFill>
                  <a:srgbClr val="000000"/>
                </a:solidFill>
                <a:latin typeface="Cambria"/>
                <a:cs typeface="Cambria"/>
              </a:rPr>
              <a:t>cloud</a:t>
            </a:r>
            <a:endParaRPr lang="el-GR" sz="2400" dirty="0" smtClean="0">
              <a:solidFill>
                <a:srgbClr val="000000"/>
              </a:solidFill>
              <a:latin typeface="Cambria"/>
              <a:cs typeface="Cambria"/>
            </a:endParaRPr>
          </a:p>
          <a:p>
            <a:r>
              <a:rPr lang="el-GR" dirty="0" smtClean="0">
                <a:solidFill>
                  <a:srgbClr val="000000"/>
                </a:solidFill>
                <a:latin typeface="Cambria"/>
                <a:cs typeface="Cambria"/>
              </a:rPr>
              <a:t>Μη τεχνικές προκλήσεις – Ηθικά διλήμματα:</a:t>
            </a:r>
          </a:p>
          <a:p>
            <a:pPr lvl="1"/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Θα έπρεπε ασφαλιστικές εταιρίες να έχουν πρόσβαση σε γονιδιωματικές πληροφορίες;</a:t>
            </a:r>
          </a:p>
          <a:p>
            <a:pPr lvl="1"/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Τι επίδραση θα έχει η διάγνωση ότι ένα άτομο είναι πολύ πιθανό να εμφανίσει κάποια ασθένεια στο μέλλον στο ίδιο το άτομο και στην οικογένειά του;</a:t>
            </a:r>
          </a:p>
          <a:p>
            <a:pPr lvl="1"/>
            <a:r>
              <a:rPr lang="en-US" sz="2400" dirty="0" smtClean="0">
                <a:solidFill>
                  <a:srgbClr val="000000"/>
                </a:solidFill>
                <a:latin typeface="Cambria"/>
                <a:cs typeface="Cambria"/>
              </a:rPr>
              <a:t>Germline Therapy (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εισαγωγή συγκεκριμένων γενετικών χαρακτηριστικών π.χ σε αυγά) – Ποιος αποφασίζει ποια γενετικά χαρακτηριστικά είναι επιθυμητά και ποια όχι;</a:t>
            </a:r>
          </a:p>
        </p:txBody>
      </p:sp>
    </p:spTree>
    <p:extLst>
      <p:ext uri="{BB962C8B-B14F-4D97-AF65-F5344CB8AC3E}">
        <p14:creationId xmlns:p14="http://schemas.microsoft.com/office/powerpoint/2010/main" val="3006540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ΕΡΩΤΗΣΕΙΣ</a:t>
            </a:r>
            <a:endParaRPr lang="en-US" dirty="0"/>
          </a:p>
        </p:txBody>
      </p:sp>
      <p:pic>
        <p:nvPicPr>
          <p:cNvPr id="10" name="Content Placeholder 9" descr="question_mark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915" r="-409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89158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965159"/>
            <a:ext cx="8229600" cy="1600200"/>
          </a:xfrm>
        </p:spPr>
        <p:txBody>
          <a:bodyPr/>
          <a:lstStyle/>
          <a:p>
            <a:r>
              <a:rPr lang="el-GR" dirty="0" smtClean="0"/>
              <a:t>Σας ευχαριστούμε!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45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76421"/>
          </a:xfrm>
        </p:spPr>
        <p:txBody>
          <a:bodyPr/>
          <a:lstStyle/>
          <a:p>
            <a:r>
              <a:rPr lang="el-GR" dirty="0" smtClean="0">
                <a:latin typeface="Cambria"/>
                <a:cs typeface="Cambria"/>
              </a:rPr>
              <a:t>Ιστορική Αναδρομή (2)</a:t>
            </a:r>
            <a:endParaRPr lang="en-US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l-GR" u="sng" dirty="0" smtClean="0">
                <a:solidFill>
                  <a:srgbClr val="000000"/>
                </a:solidFill>
                <a:latin typeface="Cambria"/>
                <a:cs typeface="Cambria"/>
              </a:rPr>
              <a:t>1955:</a:t>
            </a:r>
            <a:r>
              <a:rPr lang="el-GR" dirty="0" smtClean="0">
                <a:solidFill>
                  <a:srgbClr val="000000"/>
                </a:solidFill>
                <a:latin typeface="Cambria"/>
                <a:cs typeface="Cambria"/>
              </a:rPr>
              <a:t> </a:t>
            </a:r>
          </a:p>
          <a:p>
            <a:pPr lvl="1"/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Περιγραφή της δομής της έλικας του </a:t>
            </a:r>
            <a:r>
              <a:rPr lang="en-US" sz="2400" dirty="0" smtClean="0">
                <a:solidFill>
                  <a:srgbClr val="000000"/>
                </a:solidFill>
                <a:latin typeface="Cambria"/>
                <a:cs typeface="Cambria"/>
              </a:rPr>
              <a:t>DNA 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από τους </a:t>
            </a:r>
            <a:r>
              <a:rPr lang="en-US" sz="2400" dirty="0" smtClean="0">
                <a:solidFill>
                  <a:srgbClr val="000000"/>
                </a:solidFill>
                <a:latin typeface="Cambria"/>
                <a:cs typeface="Cambria"/>
              </a:rPr>
              <a:t>Watson 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και </a:t>
            </a:r>
            <a:r>
              <a:rPr lang="en-US" sz="2400" dirty="0" smtClean="0">
                <a:solidFill>
                  <a:srgbClr val="000000"/>
                </a:solidFill>
                <a:latin typeface="Cambria"/>
                <a:cs typeface="Cambria"/>
              </a:rPr>
              <a:t>Crick </a:t>
            </a:r>
            <a:endParaRPr lang="el-GR" sz="2400" dirty="0" smtClean="0">
              <a:solidFill>
                <a:srgbClr val="000000"/>
              </a:solidFill>
              <a:latin typeface="Cambria"/>
              <a:cs typeface="Cambria"/>
            </a:endParaRPr>
          </a:p>
          <a:p>
            <a:pPr lvl="1"/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Ανακάλυψη μηχανισμών αντιγραφής του </a:t>
            </a:r>
            <a:r>
              <a:rPr lang="en-US" sz="2400" dirty="0" smtClean="0">
                <a:solidFill>
                  <a:srgbClr val="000000"/>
                </a:solidFill>
                <a:latin typeface="Cambria"/>
                <a:cs typeface="Cambria"/>
              </a:rPr>
              <a:t>DNA 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και σύνθεσης πρωτεϊνών</a:t>
            </a:r>
            <a:endParaRPr lang="el-GR" sz="2400" dirty="0">
              <a:solidFill>
                <a:srgbClr val="000000"/>
              </a:solidFill>
              <a:latin typeface="Cambria"/>
              <a:cs typeface="Cambria"/>
            </a:endParaRPr>
          </a:p>
          <a:p>
            <a:r>
              <a:rPr lang="el-GR" u="sng" dirty="0" smtClean="0">
                <a:solidFill>
                  <a:srgbClr val="000000"/>
                </a:solidFill>
                <a:latin typeface="Cambria"/>
                <a:cs typeface="Cambria"/>
              </a:rPr>
              <a:t>1961:</a:t>
            </a:r>
          </a:p>
          <a:p>
            <a:pPr lvl="1"/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Θεμελίωση βασικών μηχανισμών γονιδιακής έκφρασης (</a:t>
            </a:r>
            <a:r>
              <a:rPr lang="en-US" sz="2400" dirty="0" smtClean="0">
                <a:solidFill>
                  <a:srgbClr val="000000"/>
                </a:solidFill>
                <a:latin typeface="Cambria"/>
                <a:cs typeface="Cambria"/>
              </a:rPr>
              <a:t>Jacob – Monod)</a:t>
            </a:r>
            <a:endParaRPr lang="el-GR" sz="2400" dirty="0" smtClean="0">
              <a:solidFill>
                <a:srgbClr val="000000"/>
              </a:solidFill>
              <a:latin typeface="Cambria"/>
              <a:cs typeface="Cambria"/>
            </a:endParaRPr>
          </a:p>
          <a:p>
            <a:pPr lvl="1"/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Ανακάλυψη ενζύμων ικανών να κόβουν και να συνδέουν </a:t>
            </a:r>
            <a:r>
              <a:rPr lang="en-US" sz="2400" dirty="0" smtClean="0">
                <a:solidFill>
                  <a:srgbClr val="000000"/>
                </a:solidFill>
                <a:latin typeface="Cambria"/>
                <a:cs typeface="Cambria"/>
              </a:rPr>
              <a:t>DNA (Nathans 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και </a:t>
            </a:r>
            <a:r>
              <a:rPr lang="en-US" sz="2400" dirty="0" smtClean="0">
                <a:solidFill>
                  <a:srgbClr val="000000"/>
                </a:solidFill>
                <a:latin typeface="Cambria"/>
                <a:cs typeface="Cambria"/>
              </a:rPr>
              <a:t>Smith)</a:t>
            </a:r>
            <a:endParaRPr lang="en-US" sz="2400" dirty="0">
              <a:solidFill>
                <a:srgbClr val="000000"/>
              </a:solidFill>
              <a:latin typeface="Cambria"/>
              <a:cs typeface="Cambria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3" cstate="print"/>
          <a:srcRect l="5349" r="5349"/>
          <a:stretch>
            <a:fillRect/>
          </a:stretch>
        </p:blipFill>
        <p:spPr>
          <a:xfrm>
            <a:off x="365759" y="1600200"/>
            <a:ext cx="4166135" cy="4526280"/>
          </a:xfrm>
        </p:spPr>
      </p:pic>
    </p:spTree>
    <p:extLst>
      <p:ext uri="{BB962C8B-B14F-4D97-AF65-F5344CB8AC3E}">
        <p14:creationId xmlns:p14="http://schemas.microsoft.com/office/powerpoint/2010/main" val="3209359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03158"/>
          </a:xfrm>
        </p:spPr>
        <p:txBody>
          <a:bodyPr/>
          <a:lstStyle/>
          <a:p>
            <a:r>
              <a:rPr lang="el-GR" dirty="0" smtClean="0">
                <a:latin typeface="Cambria"/>
                <a:cs typeface="Cambria"/>
              </a:rPr>
              <a:t>Ιστορική Αναδρομή (</a:t>
            </a:r>
            <a:r>
              <a:rPr lang="en-US" dirty="0" smtClean="0">
                <a:latin typeface="Cambria"/>
                <a:cs typeface="Cambria"/>
              </a:rPr>
              <a:t>3</a:t>
            </a:r>
            <a:r>
              <a:rPr lang="el-GR" dirty="0" smtClean="0">
                <a:latin typeface="Cambria"/>
                <a:cs typeface="Cambria"/>
              </a:rPr>
              <a:t>)</a:t>
            </a:r>
            <a:endParaRPr lang="en-US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2633579" y="1600200"/>
            <a:ext cx="6053221" cy="1743991"/>
          </a:xfrm>
        </p:spPr>
        <p:txBody>
          <a:bodyPr>
            <a:normAutofit/>
          </a:bodyPr>
          <a:lstStyle/>
          <a:p>
            <a:r>
              <a:rPr lang="en-US" u="sng" dirty="0" smtClean="0">
                <a:solidFill>
                  <a:srgbClr val="000000"/>
                </a:solidFill>
                <a:latin typeface="Cambria"/>
                <a:cs typeface="Cambria"/>
              </a:rPr>
              <a:t>1972</a:t>
            </a:r>
            <a:r>
              <a:rPr lang="el-GR" u="sng" dirty="0" smtClean="0">
                <a:solidFill>
                  <a:srgbClr val="000000"/>
                </a:solidFill>
                <a:latin typeface="Cambria"/>
                <a:cs typeface="Cambria"/>
              </a:rPr>
              <a:t>:</a:t>
            </a:r>
            <a:r>
              <a:rPr lang="el-GR" dirty="0" smtClean="0">
                <a:solidFill>
                  <a:srgbClr val="000000"/>
                </a:solidFill>
                <a:latin typeface="Cambria"/>
                <a:cs typeface="Cambria"/>
              </a:rPr>
              <a:t> </a:t>
            </a:r>
          </a:p>
          <a:p>
            <a:pPr lvl="1"/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Ανάπτυξη του πρώτου εργαστηριακού ζωικού ιού από τον </a:t>
            </a:r>
            <a:r>
              <a:rPr lang="en-US" sz="2400" dirty="0" smtClean="0">
                <a:solidFill>
                  <a:srgbClr val="000000"/>
                </a:solidFill>
                <a:latin typeface="Cambria"/>
                <a:cs typeface="Cambria"/>
              </a:rPr>
              <a:t>Paul Berg 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στο </a:t>
            </a:r>
            <a:r>
              <a:rPr lang="en-US" sz="2400" dirty="0" smtClean="0">
                <a:solidFill>
                  <a:srgbClr val="000000"/>
                </a:solidFill>
                <a:latin typeface="Cambria"/>
                <a:cs typeface="Cambria"/>
              </a:rPr>
              <a:t>Stanford U.</a:t>
            </a:r>
            <a:endParaRPr lang="el-GR" sz="2400" dirty="0" smtClean="0">
              <a:solidFill>
                <a:srgbClr val="000000"/>
              </a:solidFill>
              <a:latin typeface="Cambria"/>
              <a:cs typeface="Cambria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3" cstate="print"/>
          <a:srcRect l="15879" r="15879"/>
          <a:stretch>
            <a:fillRect/>
          </a:stretch>
        </p:blipFill>
        <p:spPr>
          <a:xfrm>
            <a:off x="457200" y="1600200"/>
            <a:ext cx="2176379" cy="2017531"/>
          </a:xfrm>
        </p:spPr>
      </p:pic>
      <p:sp>
        <p:nvSpPr>
          <p:cNvPr id="6" name="TextBox 5"/>
          <p:cNvSpPr txBox="1"/>
          <p:nvPr/>
        </p:nvSpPr>
        <p:spPr>
          <a:xfrm>
            <a:off x="365760" y="3636211"/>
            <a:ext cx="83210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l-GR" sz="2400" u="sng" dirty="0" smtClean="0">
                <a:latin typeface="Cambria"/>
                <a:cs typeface="Cambria"/>
              </a:rPr>
              <a:t>1972 – 1984:</a:t>
            </a:r>
          </a:p>
          <a:p>
            <a:pPr marL="800100" lvl="1" indent="-342900">
              <a:buFont typeface="Courier New"/>
              <a:buChar char="o"/>
            </a:pPr>
            <a:r>
              <a:rPr lang="el-GR" sz="2400" dirty="0" smtClean="0">
                <a:latin typeface="Cambria"/>
                <a:cs typeface="Cambria"/>
              </a:rPr>
              <a:t>Ανάπτυξη μεθόδων αλυσωτής αντίδρασης πολυμερισμού (</a:t>
            </a:r>
            <a:r>
              <a:rPr lang="en-US" sz="2400" dirty="0" smtClean="0">
                <a:latin typeface="Cambria"/>
                <a:cs typeface="Cambria"/>
              </a:rPr>
              <a:t>PCR – Polymerase Chain Reaction)</a:t>
            </a:r>
          </a:p>
          <a:p>
            <a:pPr marL="800100" lvl="1" indent="-342900">
              <a:buFont typeface="Courier New"/>
              <a:buChar char="o"/>
            </a:pPr>
            <a:r>
              <a:rPr lang="el-GR" sz="2400" dirty="0" smtClean="0">
                <a:latin typeface="Cambria"/>
                <a:cs typeface="Cambria"/>
              </a:rPr>
              <a:t>Εμφάνιση μεθοδολογιών </a:t>
            </a:r>
            <a:r>
              <a:rPr lang="en-US" sz="2400" dirty="0" smtClean="0">
                <a:latin typeface="Cambria"/>
                <a:cs typeface="Cambria"/>
              </a:rPr>
              <a:t>DNA Sequencing</a:t>
            </a:r>
            <a:r>
              <a:rPr lang="el-GR" sz="2400" dirty="0" smtClean="0">
                <a:latin typeface="Cambria"/>
                <a:cs typeface="Cambria"/>
              </a:rPr>
              <a:t>: Χρήση των τεχνολογιών </a:t>
            </a:r>
            <a:r>
              <a:rPr lang="en-US" sz="2400" dirty="0" smtClean="0">
                <a:latin typeface="Cambria"/>
                <a:cs typeface="Cambria"/>
              </a:rPr>
              <a:t>PCR </a:t>
            </a:r>
            <a:r>
              <a:rPr lang="el-GR" sz="2400" dirty="0" smtClean="0">
                <a:latin typeface="Cambria"/>
                <a:cs typeface="Cambria"/>
              </a:rPr>
              <a:t>για την προσθήκη ποσοτήτων </a:t>
            </a:r>
            <a:r>
              <a:rPr lang="en-US" sz="2400" dirty="0" smtClean="0">
                <a:latin typeface="Cambria"/>
                <a:cs typeface="Cambria"/>
              </a:rPr>
              <a:t>DNA </a:t>
            </a:r>
            <a:r>
              <a:rPr lang="el-GR" sz="2400" dirty="0" smtClean="0">
                <a:latin typeface="Cambria"/>
                <a:cs typeface="Cambria"/>
              </a:rPr>
              <a:t>σε αρχικές ποσότητες γενετικού υλικού</a:t>
            </a:r>
            <a:endParaRPr lang="en-US" sz="2400" dirty="0"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3201648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03158"/>
          </a:xfrm>
        </p:spPr>
        <p:txBody>
          <a:bodyPr/>
          <a:lstStyle/>
          <a:p>
            <a:r>
              <a:rPr lang="el-GR" dirty="0" smtClean="0">
                <a:latin typeface="Cambria"/>
                <a:cs typeface="Cambria"/>
              </a:rPr>
              <a:t>Ιστορική Αναδρομή (4)</a:t>
            </a:r>
            <a:endParaRPr lang="en-US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443502" y="1600200"/>
            <a:ext cx="4243297" cy="4525963"/>
          </a:xfrm>
        </p:spPr>
        <p:txBody>
          <a:bodyPr>
            <a:normAutofit fontScale="77500" lnSpcReduction="20000"/>
          </a:bodyPr>
          <a:lstStyle/>
          <a:p>
            <a:r>
              <a:rPr lang="el-GR" u="sng" dirty="0" smtClean="0">
                <a:solidFill>
                  <a:srgbClr val="000000"/>
                </a:solidFill>
                <a:latin typeface="Cambria"/>
                <a:cs typeface="Cambria"/>
              </a:rPr>
              <a:t>1984 - 1986:</a:t>
            </a:r>
            <a:r>
              <a:rPr lang="el-GR" dirty="0" smtClean="0">
                <a:solidFill>
                  <a:srgbClr val="000000"/>
                </a:solidFill>
                <a:latin typeface="Cambria"/>
                <a:cs typeface="Cambria"/>
              </a:rPr>
              <a:t> </a:t>
            </a:r>
          </a:p>
          <a:p>
            <a:pPr lvl="1"/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Χαρτογράφηση γονιδιωμάτων διάφορων μικροβίων και βακτηριοφάγων</a:t>
            </a:r>
          </a:p>
          <a:p>
            <a:pPr lvl="1"/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Πρωτοβουλία για την υλοποίηση της χαρτογράφησης του ανθρώπινου γονιδιώματος (</a:t>
            </a:r>
            <a:r>
              <a:rPr lang="en-US" sz="2400" dirty="0" smtClean="0">
                <a:solidFill>
                  <a:srgbClr val="000000"/>
                </a:solidFill>
                <a:latin typeface="Cambria"/>
                <a:cs typeface="Cambria"/>
              </a:rPr>
              <a:t>Santa Fe 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του </a:t>
            </a:r>
            <a:r>
              <a:rPr lang="en-US" sz="2400" dirty="0" smtClean="0">
                <a:solidFill>
                  <a:srgbClr val="000000"/>
                </a:solidFill>
                <a:latin typeface="Cambria"/>
                <a:cs typeface="Cambria"/>
              </a:rPr>
              <a:t>New Mexico)</a:t>
            </a:r>
            <a:endParaRPr lang="el-GR" sz="2400" dirty="0" smtClean="0">
              <a:solidFill>
                <a:srgbClr val="000000"/>
              </a:solidFill>
              <a:latin typeface="Cambria"/>
              <a:cs typeface="Cambria"/>
            </a:endParaRPr>
          </a:p>
          <a:p>
            <a:r>
              <a:rPr lang="en-US" u="sng" dirty="0" smtClean="0">
                <a:solidFill>
                  <a:srgbClr val="000000"/>
                </a:solidFill>
                <a:latin typeface="Cambria"/>
                <a:cs typeface="Cambria"/>
              </a:rPr>
              <a:t>1988</a:t>
            </a:r>
            <a:r>
              <a:rPr lang="el-GR" u="sng" dirty="0" smtClean="0">
                <a:solidFill>
                  <a:srgbClr val="000000"/>
                </a:solidFill>
                <a:latin typeface="Cambria"/>
                <a:cs typeface="Cambria"/>
              </a:rPr>
              <a:t> - 1989:</a:t>
            </a:r>
          </a:p>
          <a:p>
            <a:pPr lvl="1"/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Μελέτη με τίτλο «Χαρτογράφηση και Αποτύπωση του Ανθρώπινου Γονιδιώματος»</a:t>
            </a:r>
          </a:p>
          <a:p>
            <a:pPr lvl="1"/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Ίδρυση Εθνικού Κέντρου Ερευνών Ανθρώπινου Γονιδιώματος στην Αμερική</a:t>
            </a:r>
            <a:endParaRPr lang="en-US" sz="2400" dirty="0">
              <a:solidFill>
                <a:srgbClr val="000000"/>
              </a:solidFill>
              <a:latin typeface="Cambria"/>
              <a:cs typeface="Cambria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3" cstate="print"/>
          <a:srcRect l="14423" r="1442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78584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03158"/>
          </a:xfrm>
        </p:spPr>
        <p:txBody>
          <a:bodyPr/>
          <a:lstStyle/>
          <a:p>
            <a:r>
              <a:rPr lang="el-GR" dirty="0" smtClean="0">
                <a:latin typeface="Cambria"/>
                <a:cs typeface="Cambria"/>
              </a:rPr>
              <a:t>Ιστορική Αναδρομή (5)</a:t>
            </a:r>
            <a:endParaRPr lang="en-US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l-GR" u="sng" dirty="0" smtClean="0">
                <a:solidFill>
                  <a:srgbClr val="000000"/>
                </a:solidFill>
                <a:latin typeface="Cambria"/>
                <a:cs typeface="Cambria"/>
              </a:rPr>
              <a:t>1991:</a:t>
            </a:r>
            <a:r>
              <a:rPr lang="el-GR" dirty="0" smtClean="0">
                <a:solidFill>
                  <a:srgbClr val="000000"/>
                </a:solidFill>
                <a:latin typeface="Cambria"/>
                <a:cs typeface="Cambria"/>
              </a:rPr>
              <a:t> 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Ανάπτυξη μεθόδου για εύρεση γονιδίων χωρίς την απαίτηση μέτρησης ολόκληρου του γονιδιώματος (</a:t>
            </a:r>
            <a:r>
              <a:rPr lang="en-US" sz="2400" dirty="0" smtClean="0">
                <a:solidFill>
                  <a:srgbClr val="000000"/>
                </a:solidFill>
                <a:latin typeface="Cambria"/>
                <a:cs typeface="Cambria"/>
              </a:rPr>
              <a:t>Craig Venter)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: Στήριξη στην έκφραση των γονιδίων μέσω του </a:t>
            </a:r>
            <a:r>
              <a:rPr lang="en-US" sz="2400" dirty="0" smtClean="0">
                <a:solidFill>
                  <a:srgbClr val="000000"/>
                </a:solidFill>
                <a:latin typeface="Cambria"/>
                <a:cs typeface="Cambria"/>
              </a:rPr>
              <a:t>mRNA 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και κατασκευή συμπληρωματικού </a:t>
            </a:r>
            <a:r>
              <a:rPr lang="en-US" sz="2400" dirty="0" smtClean="0">
                <a:solidFill>
                  <a:srgbClr val="000000"/>
                </a:solidFill>
                <a:latin typeface="Cambria"/>
                <a:cs typeface="Cambria"/>
              </a:rPr>
              <a:t>DNA (</a:t>
            </a:r>
            <a:r>
              <a:rPr lang="en-US" sz="2400" dirty="0" err="1" smtClean="0">
                <a:solidFill>
                  <a:srgbClr val="000000"/>
                </a:solidFill>
                <a:latin typeface="Cambria"/>
                <a:cs typeface="Cambria"/>
              </a:rPr>
              <a:t>cDNA</a:t>
            </a:r>
            <a:r>
              <a:rPr lang="en-US" sz="2400" dirty="0" smtClean="0">
                <a:solidFill>
                  <a:srgbClr val="000000"/>
                </a:solidFill>
                <a:latin typeface="Cambria"/>
                <a:cs typeface="Cambria"/>
              </a:rPr>
              <a:t>)</a:t>
            </a:r>
            <a:endParaRPr lang="el-GR" sz="2400" dirty="0">
              <a:solidFill>
                <a:srgbClr val="000000"/>
              </a:solidFill>
              <a:latin typeface="Cambria"/>
              <a:cs typeface="Cambria"/>
            </a:endParaRPr>
          </a:p>
          <a:p>
            <a:r>
              <a:rPr lang="en-US" u="sng" dirty="0" smtClean="0">
                <a:solidFill>
                  <a:srgbClr val="000000"/>
                </a:solidFill>
                <a:latin typeface="Cambria"/>
                <a:cs typeface="Cambria"/>
              </a:rPr>
              <a:t>1991-1995</a:t>
            </a:r>
            <a:r>
              <a:rPr lang="el-GR" u="sng" dirty="0" smtClean="0">
                <a:solidFill>
                  <a:srgbClr val="000000"/>
                </a:solidFill>
                <a:latin typeface="Cambria"/>
                <a:cs typeface="Cambria"/>
              </a:rPr>
              <a:t>: 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Απομόνωση πάνω από 170.000 τμημάτων </a:t>
            </a:r>
            <a:r>
              <a:rPr lang="en-US" sz="2400" dirty="0" err="1" smtClean="0">
                <a:solidFill>
                  <a:srgbClr val="000000"/>
                </a:solidFill>
                <a:latin typeface="Cambria"/>
                <a:cs typeface="Cambria"/>
              </a:rPr>
              <a:t>cDNA</a:t>
            </a:r>
            <a:r>
              <a:rPr lang="en-US" sz="2400" dirty="0" smtClean="0">
                <a:solidFill>
                  <a:srgbClr val="000000"/>
                </a:solidFill>
                <a:latin typeface="Cambria"/>
                <a:cs typeface="Cambria"/>
              </a:rPr>
              <a:t> 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και αναγνώριση περίπου των μισών γονιδίων του ανθρώπινου γονιδιώματος</a:t>
            </a:r>
            <a:endParaRPr lang="en-US" sz="2400" dirty="0">
              <a:solidFill>
                <a:srgbClr val="000000"/>
              </a:solidFill>
              <a:latin typeface="Cambria"/>
              <a:cs typeface="Cambria"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3"/>
          </p:nvPr>
        </p:nvPicPr>
        <p:blipFill>
          <a:blip r:embed="rId3" cstate="print"/>
          <a:srcRect l="299" r="29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33348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03158"/>
          </a:xfrm>
        </p:spPr>
        <p:txBody>
          <a:bodyPr/>
          <a:lstStyle/>
          <a:p>
            <a:r>
              <a:rPr lang="el-GR" dirty="0" smtClean="0">
                <a:latin typeface="Cambria"/>
                <a:cs typeface="Cambria"/>
              </a:rPr>
              <a:t>Ιστορική Αναδρομή (6)</a:t>
            </a:r>
            <a:endParaRPr lang="en-US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648199" y="1600200"/>
            <a:ext cx="4308643" cy="4525963"/>
          </a:xfrm>
        </p:spPr>
        <p:txBody>
          <a:bodyPr>
            <a:normAutofit fontScale="77500" lnSpcReduction="20000"/>
          </a:bodyPr>
          <a:lstStyle/>
          <a:p>
            <a:r>
              <a:rPr lang="el-GR" u="sng" dirty="0" smtClean="0">
                <a:solidFill>
                  <a:srgbClr val="000000"/>
                </a:solidFill>
                <a:latin typeface="Cambria"/>
                <a:cs typeface="Cambria"/>
              </a:rPr>
              <a:t>1998:</a:t>
            </a:r>
            <a:r>
              <a:rPr lang="el-GR" dirty="0" smtClean="0">
                <a:solidFill>
                  <a:srgbClr val="000000"/>
                </a:solidFill>
                <a:latin typeface="Cambria"/>
                <a:cs typeface="Cambria"/>
              </a:rPr>
              <a:t> </a:t>
            </a:r>
          </a:p>
          <a:p>
            <a:pPr lvl="1"/>
            <a:r>
              <a:rPr lang="en-US" sz="2400" dirty="0" smtClean="0">
                <a:solidFill>
                  <a:srgbClr val="000000"/>
                </a:solidFill>
                <a:latin typeface="Cambria"/>
                <a:cs typeface="Cambria"/>
              </a:rPr>
              <a:t>Human Genome Program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: Ανακοίνωση πλάνου για ολοκλήρωση της αποτύπωσης του ανθρώπινου </a:t>
            </a:r>
            <a:r>
              <a:rPr lang="en-US" sz="2400" dirty="0" smtClean="0">
                <a:solidFill>
                  <a:srgbClr val="000000"/>
                </a:solidFill>
                <a:latin typeface="Cambria"/>
                <a:cs typeface="Cambria"/>
              </a:rPr>
              <a:t>DNA 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ως το 2003</a:t>
            </a:r>
            <a:endParaRPr lang="el-GR" sz="2400" dirty="0">
              <a:solidFill>
                <a:srgbClr val="000000"/>
              </a:solidFill>
              <a:latin typeface="Cambria"/>
              <a:cs typeface="Cambria"/>
            </a:endParaRPr>
          </a:p>
          <a:p>
            <a:pPr lvl="1"/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Βασικοί στόχοι: α) Κάλυψη 90% του γονιδιώματος, β) Ελεύθερη πρόσβαση στις βάσεις δεδομένων από όλους </a:t>
            </a:r>
          </a:p>
          <a:p>
            <a:r>
              <a:rPr lang="el-GR" u="sng" dirty="0" smtClean="0">
                <a:solidFill>
                  <a:srgbClr val="000000"/>
                </a:solidFill>
                <a:latin typeface="Cambria"/>
                <a:cs typeface="Cambria"/>
              </a:rPr>
              <a:t>26 Ιουνίου 2000:</a:t>
            </a:r>
          </a:p>
          <a:p>
            <a:pPr lvl="1"/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Συνάντηση των </a:t>
            </a:r>
            <a:r>
              <a:rPr lang="en-US" sz="2400" dirty="0" smtClean="0">
                <a:solidFill>
                  <a:srgbClr val="000000"/>
                </a:solidFill>
                <a:latin typeface="Cambria"/>
                <a:cs typeface="Cambria"/>
              </a:rPr>
              <a:t>Collins 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και </a:t>
            </a:r>
            <a:r>
              <a:rPr lang="en-US" sz="2400" dirty="0" smtClean="0">
                <a:solidFill>
                  <a:srgbClr val="000000"/>
                </a:solidFill>
                <a:latin typeface="Cambria"/>
                <a:cs typeface="Cambria"/>
              </a:rPr>
              <a:t>Venter 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με τον πρόεδρο </a:t>
            </a:r>
            <a:r>
              <a:rPr lang="en-US" sz="2400" dirty="0" smtClean="0">
                <a:solidFill>
                  <a:srgbClr val="000000"/>
                </a:solidFill>
                <a:latin typeface="Cambria"/>
                <a:cs typeface="Cambria"/>
              </a:rPr>
              <a:t>Clinton</a:t>
            </a:r>
          </a:p>
          <a:p>
            <a:pPr lvl="1"/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Ολοκλήρωση του προγράμματος 3 χρόνια πριν το αναμενόμενο – Δημοσίευση στο «</a:t>
            </a:r>
            <a:r>
              <a:rPr lang="en-US" sz="2400" dirty="0" smtClean="0">
                <a:solidFill>
                  <a:srgbClr val="000000"/>
                </a:solidFill>
                <a:latin typeface="Cambria"/>
                <a:cs typeface="Cambria"/>
              </a:rPr>
              <a:t>Science and Nature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» το 2001 </a:t>
            </a:r>
            <a:endParaRPr lang="en-US" sz="2400" dirty="0">
              <a:solidFill>
                <a:srgbClr val="000000"/>
              </a:solidFill>
              <a:latin typeface="Cambria"/>
              <a:cs typeface="Cambria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 rotWithShape="1">
          <a:blip r:embed="rId3" cstate="print"/>
          <a:srcRect t="-187" b="562"/>
          <a:stretch/>
        </p:blipFill>
        <p:spPr>
          <a:xfrm>
            <a:off x="365760" y="1600200"/>
            <a:ext cx="4041648" cy="4525964"/>
          </a:xfrm>
        </p:spPr>
      </p:pic>
    </p:spTree>
    <p:extLst>
      <p:ext uri="{BB962C8B-B14F-4D97-AF65-F5344CB8AC3E}">
        <p14:creationId xmlns:p14="http://schemas.microsoft.com/office/powerpoint/2010/main" val="25762972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79326" cy="1189788"/>
          </a:xfrm>
        </p:spPr>
        <p:txBody>
          <a:bodyPr/>
          <a:lstStyle/>
          <a:p>
            <a:r>
              <a:rPr lang="el-GR" sz="4400" dirty="0" smtClean="0">
                <a:latin typeface="Cambria"/>
                <a:cs typeface="Cambria"/>
              </a:rPr>
              <a:t>Βασική μέθοδος </a:t>
            </a:r>
            <a:r>
              <a:rPr lang="en-US" sz="4400" dirty="0" smtClean="0">
                <a:latin typeface="Cambria"/>
                <a:cs typeface="Cambria"/>
              </a:rPr>
              <a:t>DNA Sequencing</a:t>
            </a:r>
            <a:endParaRPr lang="en-US" sz="4400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>
            <a:normAutofit/>
          </a:bodyPr>
          <a:lstStyle/>
          <a:p>
            <a:r>
              <a:rPr lang="el-GR" u="sng" dirty="0" smtClean="0">
                <a:solidFill>
                  <a:srgbClr val="000000"/>
                </a:solidFill>
                <a:latin typeface="Cambria"/>
                <a:cs typeface="Cambria"/>
              </a:rPr>
              <a:t>Βασικά βήματα </a:t>
            </a:r>
            <a:r>
              <a:rPr lang="en-US" u="sng" dirty="0" smtClean="0">
                <a:solidFill>
                  <a:srgbClr val="000000"/>
                </a:solidFill>
                <a:latin typeface="Cambria"/>
                <a:cs typeface="Cambria"/>
              </a:rPr>
              <a:t>DNA Sequencing</a:t>
            </a:r>
            <a:r>
              <a:rPr lang="el-GR" u="sng" dirty="0" smtClean="0">
                <a:solidFill>
                  <a:srgbClr val="000000"/>
                </a:solidFill>
                <a:latin typeface="Cambria"/>
                <a:cs typeface="Cambria"/>
              </a:rPr>
              <a:t>:</a:t>
            </a:r>
            <a:r>
              <a:rPr lang="el-GR" dirty="0" smtClean="0">
                <a:solidFill>
                  <a:srgbClr val="000000"/>
                </a:solidFill>
                <a:latin typeface="Cambria"/>
                <a:cs typeface="Cambria"/>
              </a:rPr>
              <a:t> </a:t>
            </a:r>
            <a:endParaRPr lang="en-US" dirty="0" smtClean="0">
              <a:solidFill>
                <a:srgbClr val="000000"/>
              </a:solidFill>
              <a:latin typeface="Cambria"/>
              <a:cs typeface="Cambria"/>
            </a:endParaRPr>
          </a:p>
          <a:p>
            <a:pPr lvl="1"/>
            <a:r>
              <a:rPr lang="en-US" sz="2400" i="1" dirty="0" smtClean="0">
                <a:solidFill>
                  <a:srgbClr val="000000"/>
                </a:solidFill>
                <a:latin typeface="Cambria"/>
                <a:cs typeface="Cambria"/>
              </a:rPr>
              <a:t>Fragmentation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: Σπάσιμο του γονιδιώματος σε δείγματα λίγων εκατοντάδων βάσεων</a:t>
            </a:r>
          </a:p>
          <a:p>
            <a:pPr lvl="1"/>
            <a:r>
              <a:rPr lang="en-US" sz="2400" i="1" dirty="0" smtClean="0">
                <a:solidFill>
                  <a:srgbClr val="000000"/>
                </a:solidFill>
                <a:latin typeface="Cambria"/>
                <a:cs typeface="Cambria"/>
              </a:rPr>
              <a:t>Isolation</a:t>
            </a:r>
            <a:r>
              <a:rPr lang="en-US" sz="2400" dirty="0" smtClean="0">
                <a:solidFill>
                  <a:srgbClr val="000000"/>
                </a:solidFill>
                <a:latin typeface="Cambria"/>
                <a:cs typeface="Cambria"/>
              </a:rPr>
              <a:t>: 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Προσεκτική λήψη των δειγμάτων ώστε να διατηρούν το σήμα τους</a:t>
            </a:r>
          </a:p>
          <a:p>
            <a:pPr lvl="1"/>
            <a:r>
              <a:rPr lang="en-US" sz="2400" i="1" dirty="0" smtClean="0">
                <a:solidFill>
                  <a:srgbClr val="000000"/>
                </a:solidFill>
                <a:latin typeface="Cambria"/>
                <a:cs typeface="Cambria"/>
              </a:rPr>
              <a:t>Amplification</a:t>
            </a:r>
            <a:r>
              <a:rPr lang="en-US" sz="2400" dirty="0" smtClean="0">
                <a:solidFill>
                  <a:srgbClr val="000000"/>
                </a:solidFill>
                <a:latin typeface="Cambria"/>
                <a:cs typeface="Cambria"/>
              </a:rPr>
              <a:t>: 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Ενίσχυση του σήματος για αύξηση της ακρίβειας των μετρήσεων</a:t>
            </a:r>
          </a:p>
          <a:p>
            <a:pPr lvl="1"/>
            <a:r>
              <a:rPr lang="en-US" sz="2400" i="1" dirty="0" smtClean="0">
                <a:solidFill>
                  <a:srgbClr val="000000"/>
                </a:solidFill>
                <a:latin typeface="Cambria"/>
                <a:cs typeface="Cambria"/>
              </a:rPr>
              <a:t>Readout</a:t>
            </a:r>
            <a:r>
              <a:rPr lang="en-US" sz="2400" dirty="0" smtClean="0">
                <a:solidFill>
                  <a:srgbClr val="000000"/>
                </a:solidFill>
                <a:latin typeface="Cambria"/>
                <a:cs typeface="Cambria"/>
              </a:rPr>
              <a:t>: 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Μετατροπή του σήματος των βάσεων σε μορφή που διαβάζεται από μηχανή (συνήθως σε οπτικό σήμα)</a:t>
            </a:r>
          </a:p>
          <a:p>
            <a:r>
              <a:rPr lang="el-GR" dirty="0" smtClean="0">
                <a:solidFill>
                  <a:srgbClr val="000000"/>
                </a:solidFill>
                <a:latin typeface="Cambria"/>
                <a:cs typeface="Cambria"/>
              </a:rPr>
              <a:t>π.χ </a:t>
            </a:r>
            <a:r>
              <a:rPr lang="en-US" dirty="0" err="1" smtClean="0">
                <a:solidFill>
                  <a:srgbClr val="000000"/>
                </a:solidFill>
                <a:latin typeface="Cambria"/>
                <a:cs typeface="Cambria"/>
              </a:rPr>
              <a:t>Illumina</a:t>
            </a:r>
            <a:r>
              <a:rPr lang="en-US" dirty="0" smtClean="0">
                <a:solidFill>
                  <a:srgbClr val="000000"/>
                </a:solidFill>
                <a:latin typeface="Cambria"/>
                <a:cs typeface="Cambria"/>
              </a:rPr>
              <a:t> Genome Analyzer – </a:t>
            </a:r>
            <a:r>
              <a:rPr lang="en-US" dirty="0" err="1" smtClean="0">
                <a:solidFill>
                  <a:srgbClr val="000000"/>
                </a:solidFill>
                <a:latin typeface="Cambria"/>
                <a:cs typeface="Cambria"/>
              </a:rPr>
              <a:t>Hiseq</a:t>
            </a:r>
            <a:r>
              <a:rPr lang="en-US" dirty="0" smtClean="0">
                <a:solidFill>
                  <a:srgbClr val="000000"/>
                </a:solidFill>
                <a:latin typeface="Cambria"/>
                <a:cs typeface="Cambria"/>
              </a:rPr>
              <a:t> Systems</a:t>
            </a:r>
            <a:endParaRPr lang="en-US" dirty="0">
              <a:solidFill>
                <a:srgbClr val="000000"/>
              </a:solidFill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570986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79326" cy="1189788"/>
          </a:xfrm>
        </p:spPr>
        <p:txBody>
          <a:bodyPr/>
          <a:lstStyle/>
          <a:p>
            <a:r>
              <a:rPr lang="en-US" sz="4400" dirty="0" smtClean="0">
                <a:latin typeface="Cambria"/>
                <a:cs typeface="Cambria"/>
              </a:rPr>
              <a:t>Fragmentation</a:t>
            </a:r>
            <a:r>
              <a:rPr lang="el-GR" sz="4400" dirty="0" smtClean="0">
                <a:latin typeface="Cambria"/>
                <a:cs typeface="Cambria"/>
              </a:rPr>
              <a:t> – </a:t>
            </a:r>
            <a:r>
              <a:rPr lang="en-US" sz="4400" dirty="0" smtClean="0">
                <a:latin typeface="Cambria"/>
                <a:cs typeface="Cambria"/>
              </a:rPr>
              <a:t>Isolation</a:t>
            </a:r>
            <a:endParaRPr lang="en-US" sz="4400" dirty="0">
              <a:latin typeface="Cambria"/>
              <a:cs typeface="Cambri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l-GR" dirty="0" smtClean="0">
                <a:solidFill>
                  <a:srgbClr val="000000"/>
                </a:solidFill>
                <a:latin typeface="Cambria"/>
                <a:cs typeface="Cambria"/>
              </a:rPr>
              <a:t>Κόψιμο δείγματος </a:t>
            </a:r>
            <a:r>
              <a:rPr lang="en-US" dirty="0" smtClean="0">
                <a:solidFill>
                  <a:srgbClr val="000000"/>
                </a:solidFill>
                <a:latin typeface="Cambria"/>
                <a:cs typeface="Cambria"/>
              </a:rPr>
              <a:t>DNA </a:t>
            </a:r>
            <a:r>
              <a:rPr lang="el-GR" dirty="0" smtClean="0">
                <a:solidFill>
                  <a:srgbClr val="000000"/>
                </a:solidFill>
                <a:latin typeface="Cambria"/>
                <a:cs typeface="Cambria"/>
              </a:rPr>
              <a:t>σε τμήματα </a:t>
            </a:r>
            <a:r>
              <a:rPr lang="en-US" dirty="0" smtClean="0">
                <a:solidFill>
                  <a:srgbClr val="000000"/>
                </a:solidFill>
                <a:latin typeface="Cambria"/>
                <a:cs typeface="Cambria"/>
              </a:rPr>
              <a:t> </a:t>
            </a:r>
            <a:r>
              <a:rPr lang="el-GR" dirty="0" smtClean="0">
                <a:solidFill>
                  <a:srgbClr val="000000"/>
                </a:solidFill>
                <a:latin typeface="Cambria"/>
                <a:cs typeface="Cambria"/>
              </a:rPr>
              <a:t>περίπου 400 ζευγών βάσεων</a:t>
            </a:r>
          </a:p>
          <a:p>
            <a:pPr marL="457200" indent="-457200">
              <a:buFont typeface="+mj-lt"/>
              <a:buAutoNum type="arabicPeriod"/>
            </a:pP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Προσκόλληση ολιγονουκλεοτιδίων (μικρού μήκους νουκλεϊκά οξέα) στα άκρα – «λαβές» για κάθε δείγμα</a:t>
            </a:r>
          </a:p>
          <a:p>
            <a:pPr marL="457200" indent="-457200">
              <a:buFont typeface="+mj-lt"/>
              <a:buAutoNum type="arabicPeriod"/>
            </a:pP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Εισαγωγή του δείγματος σε κύτταρο ροής με «τάπητα» από ολιγονουκλεοτίδια</a:t>
            </a:r>
          </a:p>
          <a:p>
            <a:pPr marL="457200" indent="-457200">
              <a:buFont typeface="+mj-lt"/>
              <a:buAutoNum type="arabicPeriod"/>
            </a:pP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Παγίδευση του δείγματος στο κύτταρο ροής λόγω συνδέσεων των προσαρμογέων από ολιγονουκλεοτίδια</a:t>
            </a:r>
          </a:p>
          <a:p>
            <a:pPr marL="457200" indent="-457200">
              <a:buFont typeface="+mj-lt"/>
              <a:buAutoNum type="arabicPeriod"/>
            </a:pP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Προσκόλληση κάθε αλυσίδας </a:t>
            </a:r>
            <a:r>
              <a:rPr lang="en-US" sz="2400" dirty="0" smtClean="0">
                <a:solidFill>
                  <a:srgbClr val="000000"/>
                </a:solidFill>
                <a:latin typeface="Cambria"/>
                <a:cs typeface="Cambria"/>
              </a:rPr>
              <a:t>DNA 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σε συγκεκριμένη θέση</a:t>
            </a:r>
            <a:r>
              <a:rPr lang="en-US" sz="2400" dirty="0" smtClean="0">
                <a:solidFill>
                  <a:srgbClr val="000000"/>
                </a:solidFill>
                <a:latin typeface="Cambria"/>
                <a:cs typeface="Cambria"/>
              </a:rPr>
              <a:t> </a:t>
            </a:r>
            <a:r>
              <a:rPr lang="el-GR" sz="2400" dirty="0" smtClean="0">
                <a:solidFill>
                  <a:srgbClr val="000000"/>
                </a:solidFill>
                <a:latin typeface="Cambria"/>
                <a:cs typeface="Cambria"/>
              </a:rPr>
              <a:t>ώστε να επιτευχθεί </a:t>
            </a:r>
            <a:r>
              <a:rPr lang="en-US" sz="2400" dirty="0" smtClean="0">
                <a:solidFill>
                  <a:srgbClr val="000000"/>
                </a:solidFill>
                <a:latin typeface="Cambria"/>
                <a:cs typeface="Cambria"/>
              </a:rPr>
              <a:t>isolation</a:t>
            </a:r>
            <a:endParaRPr lang="en-US" sz="2400" dirty="0">
              <a:solidFill>
                <a:srgbClr val="000000"/>
              </a:solidFill>
              <a:latin typeface="Cambria"/>
              <a:cs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2705286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Executive.thmx</Template>
  <TotalTime>385</TotalTime>
  <Words>1334</Words>
  <Application>Microsoft Macintosh PowerPoint</Application>
  <PresentationFormat>On-screen Show (4:3)</PresentationFormat>
  <Paragraphs>174</Paragraphs>
  <Slides>25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Executive</vt:lpstr>
      <vt:lpstr>The genomic era:  Past, Present and Future</vt:lpstr>
      <vt:lpstr>Ιστορική Αναδρομή (1)</vt:lpstr>
      <vt:lpstr>Ιστορική Αναδρομή (2)</vt:lpstr>
      <vt:lpstr>Ιστορική Αναδρομή (3)</vt:lpstr>
      <vt:lpstr>Ιστορική Αναδρομή (4)</vt:lpstr>
      <vt:lpstr>Ιστορική Αναδρομή (5)</vt:lpstr>
      <vt:lpstr>Ιστορική Αναδρομή (6)</vt:lpstr>
      <vt:lpstr>Βασική μέθοδος DNA Sequencing</vt:lpstr>
      <vt:lpstr>Fragmentation – Isolation</vt:lpstr>
      <vt:lpstr>Amplification</vt:lpstr>
      <vt:lpstr>Readout</vt:lpstr>
      <vt:lpstr>DNA Sequencing cost</vt:lpstr>
      <vt:lpstr>Next Generation Sequencing-NGS (1)</vt:lpstr>
      <vt:lpstr>Next Generation Sequencing-NGS (2)</vt:lpstr>
      <vt:lpstr>Next Generation Sequencing-NGS (3)</vt:lpstr>
      <vt:lpstr>NGS μέθοδοι</vt:lpstr>
      <vt:lpstr>Τύποι γονιδιωματικών ομάδων δεδομένων (1)</vt:lpstr>
      <vt:lpstr>Τύποι γονιδιωματικών ομάδων δεδομένων (2)</vt:lpstr>
      <vt:lpstr>Προγράμματα συνεργασίας</vt:lpstr>
      <vt:lpstr>Προβλήματα στην εφαρμογή των genomics</vt:lpstr>
      <vt:lpstr>Μελλοντικές προοπτικές (1)</vt:lpstr>
      <vt:lpstr>Μελλοντικές προοπτικές (2)</vt:lpstr>
      <vt:lpstr>Προκλήσεις</vt:lpstr>
      <vt:lpstr>ΕΡΩΤΗΣΕΙΣ</vt:lpstr>
      <vt:lpstr>Σας ευχαριστούμε!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genomic era: Past, Present and Future</dc:title>
  <dc:creator>Vas Vas</dc:creator>
  <cp:lastModifiedBy>Vas Vas</cp:lastModifiedBy>
  <cp:revision>62</cp:revision>
  <dcterms:created xsi:type="dcterms:W3CDTF">2014-02-08T15:14:31Z</dcterms:created>
  <dcterms:modified xsi:type="dcterms:W3CDTF">2014-02-09T15:56:52Z</dcterms:modified>
</cp:coreProperties>
</file>